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286" r:id="rId3"/>
    <p:sldId id="262" r:id="rId4"/>
    <p:sldId id="264" r:id="rId5"/>
    <p:sldId id="265" r:id="rId6"/>
    <p:sldId id="266" r:id="rId7"/>
    <p:sldId id="281" r:id="rId8"/>
    <p:sldId id="277" r:id="rId9"/>
    <p:sldId id="283" r:id="rId10"/>
    <p:sldId id="284" r:id="rId11"/>
    <p:sldId id="285" r:id="rId12"/>
    <p:sldId id="267" r:id="rId13"/>
    <p:sldId id="268" r:id="rId14"/>
    <p:sldId id="269" r:id="rId15"/>
    <p:sldId id="270" r:id="rId16"/>
    <p:sldId id="276" r:id="rId17"/>
    <p:sldId id="291" r:id="rId18"/>
    <p:sldId id="271" r:id="rId19"/>
    <p:sldId id="288" r:id="rId20"/>
    <p:sldId id="289" r:id="rId21"/>
    <p:sldId id="290" r:id="rId22"/>
    <p:sldId id="279" r:id="rId23"/>
    <p:sldId id="282" r:id="rId24"/>
    <p:sldId id="275" r:id="rId25"/>
    <p:sldId id="287"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B63"/>
    <a:srgbClr val="447BBF"/>
    <a:srgbClr val="54944E"/>
    <a:srgbClr val="FF6600"/>
    <a:srgbClr val="C49500"/>
    <a:srgbClr val="D25500"/>
    <a:srgbClr val="FF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2"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C3131-7C5C-4A6C-8725-AEA17DB791C2}" type="datetimeFigureOut">
              <a:rPr lang="en-US" smtClean="0"/>
              <a:t>10/24/2016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9283B-E3D9-432C-9878-FEA713D5F201}" type="slidenum">
              <a:rPr lang="en-US" smtClean="0"/>
              <a:t>‹#›</a:t>
            </a:fld>
            <a:endParaRPr lang="en-US" dirty="0"/>
          </a:p>
        </p:txBody>
      </p:sp>
    </p:spTree>
    <p:extLst>
      <p:ext uri="{BB962C8B-B14F-4D97-AF65-F5344CB8AC3E}">
        <p14:creationId xmlns:p14="http://schemas.microsoft.com/office/powerpoint/2010/main" val="85208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9283B-E3D9-432C-9878-FEA713D5F201}" type="slidenum">
              <a:rPr lang="en-US" smtClean="0"/>
              <a:t>2</a:t>
            </a:fld>
            <a:endParaRPr lang="en-US" dirty="0"/>
          </a:p>
        </p:txBody>
      </p:sp>
    </p:spTree>
    <p:extLst>
      <p:ext uri="{BB962C8B-B14F-4D97-AF65-F5344CB8AC3E}">
        <p14:creationId xmlns:p14="http://schemas.microsoft.com/office/powerpoint/2010/main" val="305419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0" y="152400"/>
            <a:ext cx="5943600" cy="9144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maaa.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7580" y="4818485"/>
            <a:ext cx="4648840" cy="18288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758"/>
          <a:stretch/>
        </p:blipFill>
        <p:spPr>
          <a:xfrm>
            <a:off x="0" y="0"/>
            <a:ext cx="9144000" cy="4697128"/>
          </a:xfrm>
          <a:prstGeom prst="rect">
            <a:avLst/>
          </a:prstGeom>
        </p:spPr>
      </p:pic>
    </p:spTree>
    <p:extLst>
      <p:ext uri="{BB962C8B-B14F-4D97-AF65-F5344CB8AC3E}">
        <p14:creationId xmlns:p14="http://schemas.microsoft.com/office/powerpoint/2010/main" val="32831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600" dirty="0" smtClean="0">
                <a:solidFill>
                  <a:srgbClr val="FF6600"/>
                </a:solidFill>
                <a:latin typeface="Times New Roman" panose="02020603050405020304" pitchFamily="18" charset="0"/>
                <a:cs typeface="Times New Roman" panose="02020603050405020304" pitchFamily="18" charset="0"/>
              </a:rPr>
              <a:t>“AS YOU LIKE IT”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7162800"/>
            <a:ext cx="9220200" cy="3276600"/>
          </a:xfrm>
        </p:spPr>
        <p:txBody>
          <a:bodyPr>
            <a:normAutofit fontScale="92500" lnSpcReduction="20000"/>
          </a:bodyPr>
          <a:lstStyle/>
          <a:p>
            <a:pPr marL="0" indent="0">
              <a:buNone/>
            </a:pPr>
            <a:r>
              <a:rPr lang="en-US" sz="1600" dirty="0" smtClean="0"/>
              <a:t/>
            </a:r>
            <a:br>
              <a:rPr lang="en-US" sz="1600" dirty="0" smtClean="0"/>
            </a:br>
            <a:endParaRPr lang="en-US" sz="1600" dirty="0" smtClean="0">
              <a:solidFill>
                <a:srgbClr val="FF6600"/>
              </a:solidFill>
            </a:endParaRPr>
          </a:p>
          <a:p>
            <a:pPr lvl="1"/>
            <a:endParaRPr lang="en-US" sz="1600" dirty="0" smtClean="0">
              <a:latin typeface="Arial" panose="020B0604020202020204" pitchFamily="34" charset="0"/>
              <a:cs typeface="Arial" panose="020B0604020202020204" pitchFamily="34" charset="0"/>
            </a:endParaRPr>
          </a:p>
          <a:p>
            <a:pPr marL="457200" lvl="1" indent="0">
              <a:buNone/>
            </a:pPr>
            <a:endParaRPr lang="en-US" sz="1400" dirty="0" smtClean="0"/>
          </a:p>
          <a:p>
            <a:pPr marL="457200" lvl="1" indent="0">
              <a:buNone/>
            </a:pPr>
            <a:endParaRPr lang="en-US" sz="1400" dirty="0" smtClean="0">
              <a:solidFill>
                <a:srgbClr val="FF6600"/>
              </a:solidFill>
            </a:endParaRPr>
          </a:p>
          <a:p>
            <a:pPr marL="457200" lvl="1" indent="0">
              <a:buNone/>
            </a:pPr>
            <a:endParaRPr lang="en-US" sz="1400" dirty="0">
              <a:solidFill>
                <a:srgbClr val="FF6600"/>
              </a:solidFill>
            </a:endParaRPr>
          </a:p>
          <a:p>
            <a:pPr marL="457200" lvl="1" indent="0">
              <a:buNone/>
            </a:pPr>
            <a:endParaRPr lang="en-US" sz="1400" dirty="0" smtClean="0">
              <a:solidFill>
                <a:srgbClr val="FF6600"/>
              </a:solidFill>
            </a:endParaRPr>
          </a:p>
          <a:p>
            <a:pPr marL="457200" lvl="1" indent="0">
              <a:buNone/>
            </a:pPr>
            <a:endParaRPr lang="en-US" sz="1400" dirty="0">
              <a:solidFill>
                <a:srgbClr val="FF6600"/>
              </a:solidFill>
            </a:endParaRPr>
          </a:p>
          <a:p>
            <a:pPr marL="457200" lvl="1" indent="0">
              <a:buNone/>
            </a:pPr>
            <a:endParaRPr lang="en-US" sz="1400" dirty="0" smtClean="0">
              <a:solidFill>
                <a:srgbClr val="FF6600"/>
              </a:solidFill>
            </a:endParaRPr>
          </a:p>
          <a:p>
            <a:pPr marL="457200" lvl="1" indent="0">
              <a:buNone/>
            </a:pPr>
            <a:endParaRPr lang="en-US" sz="1400" dirty="0">
              <a:solidFill>
                <a:srgbClr val="FF6600"/>
              </a:solidFill>
            </a:endParaRPr>
          </a:p>
          <a:p>
            <a:pPr marL="457200" lvl="1" indent="0">
              <a:buNone/>
            </a:pPr>
            <a:r>
              <a:rPr lang="en-US" sz="1500" dirty="0" smtClean="0"/>
              <a:t>.</a:t>
            </a:r>
          </a:p>
          <a:p>
            <a:pPr marL="457200" lvl="1" indent="0">
              <a:buNone/>
            </a:pPr>
            <a:r>
              <a:rPr lang="en-US" sz="1500" dirty="0" smtClean="0"/>
              <a:t/>
            </a:r>
            <a:br>
              <a:rPr lang="en-US" sz="1500" dirty="0" smtClean="0"/>
            </a:br>
            <a:r>
              <a:rPr lang="en-US" dirty="0" smtClean="0"/>
              <a:t/>
            </a:r>
            <a:br>
              <a:rPr lang="en-US" dirty="0" smtClean="0"/>
            </a:br>
            <a:endParaRPr lang="en-US" dirty="0"/>
          </a:p>
        </p:txBody>
      </p:sp>
      <p:sp>
        <p:nvSpPr>
          <p:cNvPr id="4" name="TextBox 3"/>
          <p:cNvSpPr txBox="1"/>
          <p:nvPr/>
        </p:nvSpPr>
        <p:spPr>
          <a:xfrm>
            <a:off x="304800" y="1360200"/>
            <a:ext cx="8534400" cy="5262979"/>
          </a:xfrm>
          <a:prstGeom prst="rect">
            <a:avLst/>
          </a:prstGeom>
          <a:noFill/>
        </p:spPr>
        <p:txBody>
          <a:bodyPr wrap="square" rtlCol="0">
            <a:spAutoFit/>
          </a:bodyPr>
          <a:lstStyle/>
          <a:p>
            <a:r>
              <a:rPr lang="en-US" sz="1600" dirty="0" smtClean="0">
                <a:solidFill>
                  <a:srgbClr val="FF6600"/>
                </a:solidFill>
                <a:cs typeface="Arial" panose="020B0604020202020204" pitchFamily="34" charset="0"/>
              </a:rPr>
              <a:t>As You Like It - </a:t>
            </a:r>
            <a:r>
              <a:rPr lang="en-US" sz="1600" dirty="0" smtClean="0">
                <a:cs typeface="Arial" panose="020B0604020202020204" pitchFamily="34" charset="0"/>
              </a:rPr>
              <a:t>provides those 50 and over with the opportunity to enjoy a nutritious, delicious meal at a several comfortable dining sites on your schedule.  Choose from a comfort food meal like turkey with all the fixings to Maine seafood or stir fry entrees or a chicken </a:t>
            </a:r>
            <a:r>
              <a:rPr lang="en-US" sz="1600" dirty="0">
                <a:cs typeface="Arial" panose="020B0604020202020204" pitchFamily="34" charset="0"/>
              </a:rPr>
              <a:t>C</a:t>
            </a:r>
            <a:r>
              <a:rPr lang="en-US" sz="1600" dirty="0" smtClean="0">
                <a:cs typeface="Arial" panose="020B0604020202020204" pitchFamily="34" charset="0"/>
              </a:rPr>
              <a:t>aesar wrap.  Most days choices range from an entrée to a soup and sandwich combination.  Menus change daily and feature tasty choices.  All meals include a low-fat milk and with a small beverage or coffee and choice of dessert.</a:t>
            </a:r>
          </a:p>
          <a:p>
            <a:endParaRPr lang="en-US" sz="1600" dirty="0">
              <a:cs typeface="Arial" panose="020B0604020202020204" pitchFamily="34" charset="0"/>
            </a:endParaRPr>
          </a:p>
          <a:p>
            <a:r>
              <a:rPr lang="en-US" sz="1600" dirty="0" smtClean="0">
                <a:solidFill>
                  <a:srgbClr val="FF6600"/>
                </a:solidFill>
                <a:cs typeface="Arial" panose="020B0604020202020204" pitchFamily="34" charset="0"/>
              </a:rPr>
              <a:t>Dining Locations:</a:t>
            </a:r>
          </a:p>
          <a:p>
            <a:endParaRPr lang="en-US" sz="1600" dirty="0">
              <a:cs typeface="Arial" panose="020B0604020202020204" pitchFamily="34" charset="0"/>
            </a:endParaRPr>
          </a:p>
          <a:p>
            <a:r>
              <a:rPr lang="en-US" sz="1600" dirty="0" smtClean="0">
                <a:cs typeface="Arial" panose="020B0604020202020204" pitchFamily="34" charset="0"/>
              </a:rPr>
              <a:t>-Blast from the Past			-Impressions Cafe</a:t>
            </a:r>
          </a:p>
          <a:p>
            <a:r>
              <a:rPr lang="en-US" sz="1600" dirty="0" smtClean="0">
                <a:cs typeface="Arial" panose="020B0604020202020204" pitchFamily="34" charset="0"/>
              </a:rPr>
              <a:t>-Blast From the Past Two		-Jake’s Seafood</a:t>
            </a:r>
          </a:p>
          <a:p>
            <a:r>
              <a:rPr lang="en-US" sz="1600" dirty="0" smtClean="0">
                <a:cs typeface="Arial" panose="020B0604020202020204" pitchFamily="34" charset="0"/>
              </a:rPr>
              <a:t>-Bonanza Steakhouse			-Mel’s Raspberry Patch (2 locations)</a:t>
            </a:r>
          </a:p>
          <a:p>
            <a:r>
              <a:rPr lang="en-US" sz="1600" dirty="0" smtClean="0">
                <a:cs typeface="Arial" panose="020B0604020202020204" pitchFamily="34" charset="0"/>
              </a:rPr>
              <a:t>-Brighton Cafeteria			-Pearson’s Cafeteria</a:t>
            </a:r>
          </a:p>
          <a:p>
            <a:r>
              <a:rPr lang="en-US" sz="1600" dirty="0" smtClean="0">
                <a:cs typeface="Arial" panose="020B0604020202020204" pitchFamily="34" charset="0"/>
              </a:rPr>
              <a:t>-Café At the Atrium			-Rosa Linda’s Family Restaurant</a:t>
            </a:r>
          </a:p>
          <a:p>
            <a:r>
              <a:rPr lang="en-US" sz="1600" dirty="0" smtClean="0">
                <a:cs typeface="Arial" panose="020B0604020202020204" pitchFamily="34" charset="0"/>
              </a:rPr>
              <a:t>-Café 84				-York Hospital Dining Room</a:t>
            </a:r>
          </a:p>
          <a:p>
            <a:endParaRPr lang="en-US" sz="1600" dirty="0">
              <a:solidFill>
                <a:srgbClr val="FF6600"/>
              </a:solidFill>
              <a:cs typeface="Arial" panose="020B0604020202020204" pitchFamily="34" charset="0"/>
            </a:endParaRPr>
          </a:p>
          <a:p>
            <a:r>
              <a:rPr lang="en-US" sz="1600" dirty="0" smtClean="0">
                <a:solidFill>
                  <a:srgbClr val="FF6600"/>
                </a:solidFill>
                <a:cs typeface="Arial" panose="020B0604020202020204" pitchFamily="34" charset="0"/>
              </a:rPr>
              <a:t>Register </a:t>
            </a:r>
            <a:r>
              <a:rPr lang="en-US" sz="1600" dirty="0">
                <a:solidFill>
                  <a:srgbClr val="FF6600"/>
                </a:solidFill>
                <a:cs typeface="Arial" panose="020B0604020202020204" pitchFamily="34" charset="0"/>
              </a:rPr>
              <a:t>just </a:t>
            </a:r>
            <a:r>
              <a:rPr lang="en-US" sz="1600" dirty="0" smtClean="0">
                <a:solidFill>
                  <a:srgbClr val="FF6600"/>
                </a:solidFill>
                <a:cs typeface="Arial" panose="020B0604020202020204" pitchFamily="34" charset="0"/>
              </a:rPr>
              <a:t>once!</a:t>
            </a:r>
          </a:p>
          <a:p>
            <a:r>
              <a:rPr lang="en-US" sz="1600" dirty="0" smtClean="0">
                <a:cs typeface="Arial" panose="020B0604020202020204" pitchFamily="34" charset="0"/>
              </a:rPr>
              <a:t>Must </a:t>
            </a:r>
            <a:r>
              <a:rPr lang="en-US" sz="1600" dirty="0">
                <a:cs typeface="Arial" panose="020B0604020202020204" pitchFamily="34" charset="0"/>
              </a:rPr>
              <a:t>be  60 or older, register once for a free membership card by showing driver's license or other proof of age. Present membership card thereafter  and obtain and redeem dining vouchers.</a:t>
            </a:r>
            <a:br>
              <a:rPr lang="en-US" sz="1600" dirty="0">
                <a:cs typeface="Arial" panose="020B0604020202020204" pitchFamily="34" charset="0"/>
              </a:rPr>
            </a:br>
            <a:r>
              <a:rPr lang="en-US" sz="1600" dirty="0">
                <a:cs typeface="Arial" panose="020B0604020202020204" pitchFamily="34" charset="0"/>
              </a:rPr>
              <a:t/>
            </a:r>
            <a:br>
              <a:rPr lang="en-US" sz="1600" dirty="0">
                <a:cs typeface="Arial" panose="020B0604020202020204" pitchFamily="34" charset="0"/>
              </a:rPr>
            </a:br>
            <a:r>
              <a:rPr lang="en-US" sz="1600" dirty="0">
                <a:cs typeface="Arial" panose="020B0604020202020204" pitchFamily="34" charset="0"/>
              </a:rPr>
              <a:t>Single dining vouchers are available for a suggested donation of $5 per voucher. You may request up to 10 dining vouchers at a </a:t>
            </a:r>
            <a:r>
              <a:rPr lang="en-US" sz="1600" dirty="0" smtClean="0">
                <a:cs typeface="Arial" panose="020B0604020202020204" pitchFamily="34" charset="0"/>
              </a:rPr>
              <a:t>time.</a:t>
            </a:r>
            <a:endParaRPr lang="en-US" sz="1600" dirty="0">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27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200" dirty="0" smtClean="0">
                <a:solidFill>
                  <a:srgbClr val="FF6600"/>
                </a:solidFill>
                <a:latin typeface="Times New Roman" panose="02020603050405020304" pitchFamily="18" charset="0"/>
                <a:cs typeface="Times New Roman" panose="02020603050405020304" pitchFamily="18" charset="0"/>
              </a:rPr>
              <a:t>COMMUNITY CAFES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534400" cy="5181600"/>
          </a:xfrm>
        </p:spPr>
        <p:txBody>
          <a:bodyPr>
            <a:normAutofit fontScale="47500" lnSpcReduction="20000"/>
          </a:bodyPr>
          <a:lstStyle/>
          <a:p>
            <a:pPr marL="0" indent="0">
              <a:buNone/>
            </a:pPr>
            <a:r>
              <a:rPr lang="en-US" sz="3800" dirty="0">
                <a:solidFill>
                  <a:srgbClr val="FF6600"/>
                </a:solidFill>
              </a:rPr>
              <a:t>Community Cafes</a:t>
            </a:r>
            <a:r>
              <a:rPr lang="en-US" sz="3800" dirty="0"/>
              <a:t> are available in </a:t>
            </a:r>
            <a:r>
              <a:rPr lang="en-US" sz="3800" dirty="0" smtClean="0"/>
              <a:t>Biddeford, Kennebunk, Kezar Falls, Kittery/Eliot, Portland, Sanford/Springvale, Scarborough, South Portland, Standish, Westbrook, Windham, and Yarmouth providing </a:t>
            </a:r>
            <a:r>
              <a:rPr lang="en-US" sz="3800" dirty="0"/>
              <a:t>an opportunity to socialize with </a:t>
            </a:r>
            <a:r>
              <a:rPr lang="en-US" sz="3800" dirty="0" smtClean="0"/>
              <a:t>others </a:t>
            </a:r>
            <a:r>
              <a:rPr lang="en-US" sz="3800" dirty="0"/>
              <a:t>while enjoying a delicious and nutritious lunch. Some Community Cafes also offer entertainment (such as bingo, games, and musical acts) or educational opportunities (such as speakers and resource tables).</a:t>
            </a:r>
            <a:br>
              <a:rPr lang="en-US" sz="3800" dirty="0"/>
            </a:br>
            <a:r>
              <a:rPr lang="en-US" sz="3800" dirty="0">
                <a:solidFill>
                  <a:srgbClr val="FF6600"/>
                </a:solidFill>
              </a:rPr>
              <a:t/>
            </a:r>
            <a:br>
              <a:rPr lang="en-US" sz="3800" dirty="0">
                <a:solidFill>
                  <a:srgbClr val="FF6600"/>
                </a:solidFill>
              </a:rPr>
            </a:br>
            <a:r>
              <a:rPr lang="en-US" sz="3800" dirty="0">
                <a:solidFill>
                  <a:srgbClr val="FF6600"/>
                </a:solidFill>
              </a:rPr>
              <a:t>Community Cafe </a:t>
            </a:r>
            <a:r>
              <a:rPr lang="en-US" sz="3800" dirty="0" smtClean="0">
                <a:solidFill>
                  <a:srgbClr val="FF6600"/>
                </a:solidFill>
              </a:rPr>
              <a:t>Details</a:t>
            </a:r>
            <a:endParaRPr lang="en-US" sz="3800" dirty="0">
              <a:solidFill>
                <a:srgbClr val="FF6600"/>
              </a:solidFill>
            </a:endParaRPr>
          </a:p>
          <a:p>
            <a:r>
              <a:rPr lang="en-US" sz="3800" dirty="0" smtClean="0"/>
              <a:t>Cafes </a:t>
            </a:r>
            <a:r>
              <a:rPr lang="en-US" sz="3800" dirty="0"/>
              <a:t>are open to individuals 60 and older</a:t>
            </a:r>
            <a:r>
              <a:rPr lang="en-US" sz="3800" dirty="0" smtClean="0"/>
              <a:t>.</a:t>
            </a:r>
          </a:p>
          <a:p>
            <a:r>
              <a:rPr lang="en-US" sz="3800" dirty="0" smtClean="0"/>
              <a:t>Initially </a:t>
            </a:r>
            <a:r>
              <a:rPr lang="en-US" sz="3800" dirty="0"/>
              <a:t>register for our community cafes by showing your license or </a:t>
            </a:r>
            <a:r>
              <a:rPr lang="en-US" sz="3800" dirty="0" smtClean="0"/>
              <a:t>proof of </a:t>
            </a:r>
            <a:r>
              <a:rPr lang="en-US" sz="3800" dirty="0"/>
              <a:t>age</a:t>
            </a:r>
            <a:r>
              <a:rPr lang="en-US" sz="3800" dirty="0" smtClean="0"/>
              <a:t>.</a:t>
            </a:r>
          </a:p>
          <a:p>
            <a:r>
              <a:rPr lang="en-US" sz="3800" dirty="0" smtClean="0"/>
              <a:t>Lunch </a:t>
            </a:r>
            <a:r>
              <a:rPr lang="en-US" sz="3800" dirty="0"/>
              <a:t>is served at noon</a:t>
            </a:r>
            <a:r>
              <a:rPr lang="en-US" sz="3800" dirty="0" smtClean="0"/>
              <a:t>.</a:t>
            </a:r>
          </a:p>
          <a:p>
            <a:r>
              <a:rPr lang="en-US" sz="3800" dirty="0" smtClean="0"/>
              <a:t>Café Days vary </a:t>
            </a:r>
            <a:r>
              <a:rPr lang="en-US" sz="3800" dirty="0"/>
              <a:t>by location</a:t>
            </a:r>
            <a:r>
              <a:rPr lang="en-US" sz="3800" dirty="0" smtClean="0"/>
              <a:t>. </a:t>
            </a:r>
          </a:p>
          <a:p>
            <a:r>
              <a:rPr lang="en-US" sz="3800" dirty="0" smtClean="0"/>
              <a:t>Reservations </a:t>
            </a:r>
            <a:r>
              <a:rPr lang="en-US" sz="3800" dirty="0"/>
              <a:t>are </a:t>
            </a:r>
            <a:r>
              <a:rPr lang="en-US" sz="3800" dirty="0" smtClean="0"/>
              <a:t>required</a:t>
            </a:r>
          </a:p>
          <a:p>
            <a:r>
              <a:rPr lang="en-US" sz="3800" dirty="0" smtClean="0"/>
              <a:t>Call </a:t>
            </a:r>
            <a:r>
              <a:rPr lang="en-US" sz="3800" dirty="0"/>
              <a:t>the individual cafe 48 hours </a:t>
            </a:r>
            <a:r>
              <a:rPr lang="en-US" sz="3800" dirty="0" smtClean="0"/>
              <a:t>in advance</a:t>
            </a:r>
            <a:r>
              <a:rPr lang="en-US" sz="3800" dirty="0"/>
              <a:t>. If you </a:t>
            </a:r>
            <a:r>
              <a:rPr lang="en-US" sz="3800" dirty="0" smtClean="0"/>
              <a:t>are unable </a:t>
            </a:r>
            <a:r>
              <a:rPr lang="en-US" sz="3800" dirty="0"/>
              <a:t>to attend, please call to cancel </a:t>
            </a:r>
            <a:r>
              <a:rPr lang="en-US" sz="3800" dirty="0" smtClean="0"/>
              <a:t>your  reservation.</a:t>
            </a:r>
          </a:p>
          <a:p>
            <a:r>
              <a:rPr lang="en-US" sz="3800" dirty="0" smtClean="0"/>
              <a:t>Suggested </a:t>
            </a:r>
            <a:r>
              <a:rPr lang="en-US" sz="3800" dirty="0"/>
              <a:t>donation is $4 per person for standard meals and $</a:t>
            </a:r>
            <a:r>
              <a:rPr lang="en-US" sz="3800" dirty="0" smtClean="0"/>
              <a:t>5+ (depending on entrée) per person </a:t>
            </a:r>
            <a:r>
              <a:rPr lang="en-US" sz="3800" dirty="0"/>
              <a:t>for catered meals</a:t>
            </a:r>
            <a:r>
              <a:rPr lang="en-US" sz="3800" dirty="0" smtClean="0"/>
              <a:t>.</a:t>
            </a:r>
          </a:p>
          <a:p>
            <a:r>
              <a:rPr lang="en-US" sz="3800" dirty="0" smtClean="0"/>
              <a:t>Meals </a:t>
            </a:r>
            <a:r>
              <a:rPr lang="en-US" sz="3800" dirty="0"/>
              <a:t>are for on-site consumption only</a:t>
            </a:r>
            <a:r>
              <a:rPr lang="en-US" sz="3800" dirty="0" smtClean="0"/>
              <a:t>.</a:t>
            </a:r>
          </a:p>
          <a:p>
            <a:r>
              <a:rPr lang="en-US" sz="3800" dirty="0" smtClean="0"/>
              <a:t>For </a:t>
            </a:r>
            <a:r>
              <a:rPr lang="en-US" sz="3800" dirty="0"/>
              <a:t>participants under 60, or individuals who do not want to register, </a:t>
            </a:r>
            <a:r>
              <a:rPr lang="en-US" sz="3800" dirty="0" smtClean="0"/>
              <a:t>you may </a:t>
            </a:r>
            <a:r>
              <a:rPr lang="en-US" sz="3800" dirty="0"/>
              <a:t>enjoy the meals </a:t>
            </a:r>
            <a:r>
              <a:rPr lang="en-US" sz="3800" dirty="0" smtClean="0"/>
              <a:t>with </a:t>
            </a:r>
            <a:r>
              <a:rPr lang="en-US" sz="3800" dirty="0"/>
              <a:t>us for $7. </a:t>
            </a:r>
            <a:endParaRPr lang="en-US" dirty="0"/>
          </a:p>
        </p:txBody>
      </p:sp>
    </p:spTree>
    <p:extLst>
      <p:ext uri="{BB962C8B-B14F-4D97-AF65-F5344CB8AC3E}">
        <p14:creationId xmlns:p14="http://schemas.microsoft.com/office/powerpoint/2010/main" val="365222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2209800"/>
            <a:ext cx="7315200" cy="3847207"/>
          </a:xfrm>
          <a:prstGeom prst="rect">
            <a:avLst/>
          </a:prstGeom>
          <a:noFill/>
        </p:spPr>
        <p:txBody>
          <a:bodyPr wrap="square" numCol="1" rtlCol="0">
            <a:spAutoFit/>
          </a:bodyPr>
          <a:lstStyle/>
          <a:p>
            <a:pPr marL="342900" indent="-342900">
              <a:buFont typeface="Arial" panose="020B0604020202020204" pitchFamily="34" charset="0"/>
              <a:buChar char="•"/>
            </a:pPr>
            <a:r>
              <a:rPr lang="en-US" sz="2800" dirty="0" smtClean="0"/>
              <a:t>Medicare</a:t>
            </a:r>
          </a:p>
          <a:p>
            <a:pPr marL="800100" lvl="1" indent="-342900">
              <a:buFont typeface="Arial" panose="020B0604020202020204" pitchFamily="34" charset="0"/>
              <a:buChar char="•"/>
            </a:pPr>
            <a:r>
              <a:rPr lang="en-US" sz="2400" dirty="0" smtClean="0"/>
              <a:t>Medicare D</a:t>
            </a:r>
          </a:p>
          <a:p>
            <a:pPr marL="800100" lvl="1" indent="-342900">
              <a:buFont typeface="Arial" panose="020B0604020202020204" pitchFamily="34" charset="0"/>
              <a:buChar char="•"/>
            </a:pPr>
            <a:r>
              <a:rPr lang="en-US" sz="2400" dirty="0" smtClean="0"/>
              <a:t>Medicare Advantage Plans</a:t>
            </a:r>
          </a:p>
          <a:p>
            <a:pPr marL="342900" indent="-342900">
              <a:buFont typeface="Arial" panose="020B0604020202020204" pitchFamily="34" charset="0"/>
              <a:buChar char="•"/>
            </a:pPr>
            <a:r>
              <a:rPr lang="en-US" sz="2800" dirty="0" smtClean="0"/>
              <a:t>MaineCare</a:t>
            </a:r>
          </a:p>
          <a:p>
            <a:pPr marL="342900" indent="-342900">
              <a:buFont typeface="Arial" panose="020B0604020202020204" pitchFamily="34" charset="0"/>
              <a:buChar char="•"/>
            </a:pPr>
            <a:r>
              <a:rPr lang="en-US" sz="2800" dirty="0" smtClean="0"/>
              <a:t>Low income subsidy</a:t>
            </a:r>
          </a:p>
          <a:p>
            <a:pPr marL="342900" indent="-342900">
              <a:buFont typeface="Arial" panose="020B0604020202020204" pitchFamily="34" charset="0"/>
              <a:buChar char="•"/>
            </a:pPr>
            <a:r>
              <a:rPr lang="en-US" sz="2800" dirty="0" smtClean="0"/>
              <a:t>Supplemental insurance</a:t>
            </a:r>
          </a:p>
          <a:p>
            <a:pPr marL="342900" indent="-342900">
              <a:buFont typeface="Arial" panose="020B0604020202020204" pitchFamily="34" charset="0"/>
              <a:buChar char="•"/>
            </a:pPr>
            <a:endParaRPr lang="en-US" sz="2800" dirty="0"/>
          </a:p>
          <a:p>
            <a:r>
              <a:rPr lang="en-US" sz="2400" dirty="0" smtClean="0">
                <a:solidFill>
                  <a:srgbClr val="0070C0"/>
                </a:solidFill>
              </a:rPr>
              <a:t>We provide expert unbiased</a:t>
            </a:r>
          </a:p>
          <a:p>
            <a:r>
              <a:rPr lang="en-US" sz="2400" dirty="0" smtClean="0">
                <a:solidFill>
                  <a:srgbClr val="0070C0"/>
                </a:solidFill>
              </a:rPr>
              <a:t>                    advice</a:t>
            </a:r>
            <a:r>
              <a:rPr lang="en-US" sz="2800" dirty="0" smtClean="0">
                <a:solidFill>
                  <a:srgbClr val="0070C0"/>
                </a:solidFill>
              </a:rPr>
              <a:t>.</a:t>
            </a:r>
            <a:endParaRPr lang="en-US" sz="2800" dirty="0">
              <a:solidFill>
                <a:srgbClr val="0070C0"/>
              </a:solidFill>
            </a:endParaRPr>
          </a:p>
        </p:txBody>
      </p:sp>
      <p:sp>
        <p:nvSpPr>
          <p:cNvPr id="4" name="Rectangle 3"/>
          <p:cNvSpPr/>
          <p:nvPr/>
        </p:nvSpPr>
        <p:spPr>
          <a:xfrm>
            <a:off x="457200" y="1411069"/>
            <a:ext cx="8229600" cy="646331"/>
          </a:xfrm>
          <a:prstGeom prst="rect">
            <a:avLst/>
          </a:prstGeom>
        </p:spPr>
        <p:txBody>
          <a:bodyPr>
            <a:spAutoFit/>
          </a:bodyPr>
          <a:lstStyle/>
          <a:p>
            <a:pPr lvl="0" algn="ctr"/>
            <a:r>
              <a:rPr lang="en-US" sz="3600" dirty="0" smtClean="0">
                <a:solidFill>
                  <a:srgbClr val="0070C0"/>
                </a:solidFill>
                <a:latin typeface="Times New Roman" panose="02020603050405020304" pitchFamily="18" charset="0"/>
                <a:cs typeface="Times New Roman" panose="02020603050405020304" pitchFamily="18" charset="0"/>
              </a:rPr>
              <a:t>HEALTH INSURANCE COUNSELING</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829" y="4038600"/>
            <a:ext cx="3474371" cy="2514600"/>
          </a:xfrm>
          <a:prstGeom prst="rect">
            <a:avLst/>
          </a:prstGeom>
        </p:spPr>
      </p:pic>
    </p:spTree>
    <p:extLst>
      <p:ext uri="{BB962C8B-B14F-4D97-AF65-F5344CB8AC3E}">
        <p14:creationId xmlns:p14="http://schemas.microsoft.com/office/powerpoint/2010/main" val="216360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2209800"/>
            <a:ext cx="7315200" cy="4401205"/>
          </a:xfrm>
          <a:prstGeom prst="rect">
            <a:avLst/>
          </a:prstGeom>
          <a:noFill/>
        </p:spPr>
        <p:txBody>
          <a:bodyPr wrap="square" numCol="1" rtlCol="0">
            <a:spAutoFit/>
          </a:bodyPr>
          <a:lstStyle/>
          <a:p>
            <a:pPr marL="342900" indent="-342900">
              <a:buFont typeface="Arial" panose="020B0604020202020204" pitchFamily="34" charset="0"/>
              <a:buChar char="•"/>
            </a:pPr>
            <a:r>
              <a:rPr lang="en-US" sz="2800" dirty="0" smtClean="0"/>
              <a:t>Support and advice to unpaid family and friends</a:t>
            </a:r>
          </a:p>
          <a:p>
            <a:pPr marL="342900" indent="-342900">
              <a:buFont typeface="Arial" panose="020B0604020202020204" pitchFamily="34" charset="0"/>
              <a:buChar char="•"/>
            </a:pPr>
            <a:r>
              <a:rPr lang="en-US" sz="2800" dirty="0" smtClean="0"/>
              <a:t>Care recipient age 60+ or with dementia</a:t>
            </a:r>
          </a:p>
          <a:p>
            <a:pPr marL="342900" indent="-342900">
              <a:buFont typeface="Arial" panose="020B0604020202020204" pitchFamily="34" charset="0"/>
              <a:buChar char="•"/>
            </a:pPr>
            <a:r>
              <a:rPr lang="en-US" sz="2800" dirty="0" smtClean="0"/>
              <a:t>Older kinship parents</a:t>
            </a:r>
          </a:p>
          <a:p>
            <a:pPr marL="342900" indent="-342900">
              <a:buFont typeface="Arial" panose="020B0604020202020204" pitchFamily="34" charset="0"/>
              <a:buChar char="•"/>
            </a:pPr>
            <a:r>
              <a:rPr lang="en-US" sz="2800" dirty="0" smtClean="0"/>
              <a:t>Information</a:t>
            </a:r>
          </a:p>
          <a:p>
            <a:pPr marL="342900" indent="-342900">
              <a:buFont typeface="Arial" panose="020B0604020202020204" pitchFamily="34" charset="0"/>
              <a:buChar char="•"/>
            </a:pPr>
            <a:r>
              <a:rPr lang="en-US" sz="2800" dirty="0" smtClean="0"/>
              <a:t>Support</a:t>
            </a:r>
          </a:p>
          <a:p>
            <a:pPr marL="342900" indent="-342900">
              <a:buFont typeface="Arial" panose="020B0604020202020204" pitchFamily="34" charset="0"/>
              <a:buChar char="•"/>
            </a:pPr>
            <a:r>
              <a:rPr lang="en-US" sz="2800" dirty="0" smtClean="0"/>
              <a:t>Education</a:t>
            </a:r>
          </a:p>
          <a:p>
            <a:pPr marL="342900" indent="-342900">
              <a:buFont typeface="Arial" panose="020B0604020202020204" pitchFamily="34" charset="0"/>
              <a:buChar char="•"/>
            </a:pPr>
            <a:r>
              <a:rPr lang="en-US" sz="2800" dirty="0" smtClean="0"/>
              <a:t>Access to resources</a:t>
            </a:r>
          </a:p>
          <a:p>
            <a:pPr marL="342900" indent="-342900">
              <a:buFont typeface="Arial" panose="020B0604020202020204" pitchFamily="34" charset="0"/>
              <a:buChar char="•"/>
            </a:pPr>
            <a:r>
              <a:rPr lang="en-US" sz="2800" dirty="0" smtClean="0"/>
              <a:t>Respite</a:t>
            </a:r>
          </a:p>
          <a:p>
            <a:pPr marL="342900" indent="-342900">
              <a:buFont typeface="Arial" panose="020B0604020202020204" pitchFamily="34" charset="0"/>
              <a:buChar char="•"/>
            </a:pPr>
            <a:r>
              <a:rPr lang="en-US" sz="2800" dirty="0" smtClean="0"/>
              <a:t>Supplemental services</a:t>
            </a:r>
            <a:endParaRPr lang="en-US" sz="2800" dirty="0"/>
          </a:p>
        </p:txBody>
      </p:sp>
      <p:sp>
        <p:nvSpPr>
          <p:cNvPr id="4" name="Rectangle 3"/>
          <p:cNvSpPr/>
          <p:nvPr/>
        </p:nvSpPr>
        <p:spPr>
          <a:xfrm>
            <a:off x="457200" y="1411069"/>
            <a:ext cx="8229600" cy="584775"/>
          </a:xfrm>
          <a:prstGeom prst="rect">
            <a:avLst/>
          </a:prstGeom>
        </p:spPr>
        <p:txBody>
          <a:bodyPr>
            <a:spAutoFit/>
          </a:bodyPr>
          <a:lstStyle/>
          <a:p>
            <a:pPr lvl="0" algn="ctr"/>
            <a:r>
              <a:rPr lang="en-US" sz="3200" dirty="0" smtClean="0">
                <a:solidFill>
                  <a:srgbClr val="0070C0"/>
                </a:solidFill>
                <a:latin typeface="Times New Roman" panose="02020603050405020304" pitchFamily="18" charset="0"/>
                <a:cs typeface="Times New Roman" panose="02020603050405020304" pitchFamily="18" charset="0"/>
              </a:rPr>
              <a:t>FAMILY CAREGIVER SUPPORT PROGRAM</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3581400"/>
            <a:ext cx="2902049" cy="2743200"/>
          </a:xfrm>
          <a:prstGeom prst="rect">
            <a:avLst/>
          </a:prstGeom>
        </p:spPr>
      </p:pic>
    </p:spTree>
    <p:extLst>
      <p:ext uri="{BB962C8B-B14F-4D97-AF65-F5344CB8AC3E}">
        <p14:creationId xmlns:p14="http://schemas.microsoft.com/office/powerpoint/2010/main" val="107836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2286000"/>
            <a:ext cx="7315200" cy="3539430"/>
          </a:xfrm>
          <a:prstGeom prst="rect">
            <a:avLst/>
          </a:prstGeom>
          <a:noFill/>
        </p:spPr>
        <p:txBody>
          <a:bodyPr wrap="square" numCol="1" rtlCol="0">
            <a:spAutoFit/>
          </a:bodyPr>
          <a:lstStyle/>
          <a:p>
            <a:pPr marL="342900" indent="-342900">
              <a:buFont typeface="Arial" panose="020B0604020202020204" pitchFamily="34" charset="0"/>
              <a:buChar char="•"/>
            </a:pPr>
            <a:r>
              <a:rPr lang="en-US" sz="2800" dirty="0" smtClean="0"/>
              <a:t>Eligibility requirements</a:t>
            </a:r>
          </a:p>
          <a:p>
            <a:pPr marL="342900" indent="-342900">
              <a:buFont typeface="Arial" panose="020B0604020202020204" pitchFamily="34" charset="0"/>
              <a:buChar char="•"/>
            </a:pPr>
            <a:r>
              <a:rPr lang="en-US" sz="2800" dirty="0" smtClean="0"/>
              <a:t>In-home assistance</a:t>
            </a:r>
          </a:p>
          <a:p>
            <a:pPr marL="342900" indent="-342900">
              <a:buFont typeface="Arial" panose="020B0604020202020204" pitchFamily="34" charset="0"/>
              <a:buChar char="•"/>
            </a:pPr>
            <a:r>
              <a:rPr lang="en-US" sz="2800" dirty="0" smtClean="0"/>
              <a:t>Adult day program</a:t>
            </a:r>
          </a:p>
          <a:p>
            <a:pPr marL="342900" indent="-342900">
              <a:buFont typeface="Arial" panose="020B0604020202020204" pitchFamily="34" charset="0"/>
              <a:buChar char="•"/>
            </a:pPr>
            <a:r>
              <a:rPr lang="en-US" sz="2800" dirty="0" smtClean="0"/>
              <a:t>Overnight in facility</a:t>
            </a:r>
          </a:p>
          <a:p>
            <a:pPr marL="342900" indent="-342900">
              <a:buFont typeface="Arial" panose="020B0604020202020204" pitchFamily="34" charset="0"/>
              <a:buChar char="•"/>
            </a:pPr>
            <a:r>
              <a:rPr lang="en-US" sz="2800" dirty="0" smtClean="0"/>
              <a:t>Home adaptation</a:t>
            </a:r>
          </a:p>
          <a:p>
            <a:pPr marL="342900" indent="-342900">
              <a:buFont typeface="Arial" panose="020B0604020202020204" pitchFamily="34" charset="0"/>
              <a:buChar char="•"/>
            </a:pPr>
            <a:r>
              <a:rPr lang="en-US" sz="2800" dirty="0" smtClean="0"/>
              <a:t>80% reimbursement up                                       to cap</a:t>
            </a:r>
          </a:p>
          <a:p>
            <a:pPr marL="342900" indent="-342900">
              <a:buFont typeface="Arial" panose="020B0604020202020204" pitchFamily="34" charset="0"/>
              <a:buChar char="•"/>
            </a:pPr>
            <a:r>
              <a:rPr lang="en-US" sz="2800" dirty="0" smtClean="0"/>
              <a:t>May be a wait list</a:t>
            </a:r>
            <a:endParaRPr lang="en-US" sz="2800" dirty="0"/>
          </a:p>
        </p:txBody>
      </p:sp>
      <p:sp>
        <p:nvSpPr>
          <p:cNvPr id="4" name="Rectangle 3"/>
          <p:cNvSpPr/>
          <p:nvPr/>
        </p:nvSpPr>
        <p:spPr>
          <a:xfrm>
            <a:off x="457200" y="1411069"/>
            <a:ext cx="8229600" cy="584775"/>
          </a:xfrm>
          <a:prstGeom prst="rect">
            <a:avLst/>
          </a:prstGeom>
        </p:spPr>
        <p:txBody>
          <a:bodyPr>
            <a:spAutoFit/>
          </a:bodyPr>
          <a:lstStyle/>
          <a:p>
            <a:pPr lvl="0" algn="ctr"/>
            <a:r>
              <a:rPr lang="en-US" sz="3200" dirty="0" smtClean="0">
                <a:solidFill>
                  <a:srgbClr val="0070C0"/>
                </a:solidFill>
                <a:latin typeface="Times New Roman" panose="02020603050405020304" pitchFamily="18" charset="0"/>
                <a:cs typeface="Times New Roman" panose="02020603050405020304" pitchFamily="18" charset="0"/>
              </a:rPr>
              <a:t>THE CAREGIVER RESPITE PROGRAM</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815"/>
          <a:stretch/>
        </p:blipFill>
        <p:spPr>
          <a:xfrm>
            <a:off x="5257800" y="2590800"/>
            <a:ext cx="3093695" cy="2743200"/>
          </a:xfrm>
          <a:prstGeom prst="rect">
            <a:avLst/>
          </a:prstGeom>
        </p:spPr>
      </p:pic>
    </p:spTree>
    <p:extLst>
      <p:ext uri="{BB962C8B-B14F-4D97-AF65-F5344CB8AC3E}">
        <p14:creationId xmlns:p14="http://schemas.microsoft.com/office/powerpoint/2010/main" val="1594699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999" y="2438400"/>
            <a:ext cx="3489803" cy="2743200"/>
          </a:xfrm>
          <a:prstGeom prst="rect">
            <a:avLst/>
          </a:prstGeom>
        </p:spPr>
      </p:pic>
      <p:sp>
        <p:nvSpPr>
          <p:cNvPr id="3" name="TextBox 2"/>
          <p:cNvSpPr txBox="1"/>
          <p:nvPr/>
        </p:nvSpPr>
        <p:spPr>
          <a:xfrm>
            <a:off x="457200" y="2301657"/>
            <a:ext cx="4343400" cy="3970318"/>
          </a:xfrm>
          <a:prstGeom prst="rect">
            <a:avLst/>
          </a:prstGeom>
          <a:noFill/>
        </p:spPr>
        <p:txBody>
          <a:bodyPr wrap="square" numCol="1" rtlCol="0">
            <a:spAutoFit/>
          </a:bodyPr>
          <a:lstStyle/>
          <a:p>
            <a:pPr marL="342900" indent="-342900">
              <a:buFont typeface="Arial" panose="020B0604020202020204" pitchFamily="34" charset="0"/>
              <a:buChar char="•"/>
            </a:pPr>
            <a:r>
              <a:rPr lang="en-US" sz="2800" dirty="0" smtClean="0"/>
              <a:t>Check writing</a:t>
            </a:r>
          </a:p>
          <a:p>
            <a:pPr marL="342900" indent="-342900">
              <a:buFont typeface="Arial" panose="020B0604020202020204" pitchFamily="34" charset="0"/>
              <a:buChar char="•"/>
            </a:pPr>
            <a:r>
              <a:rPr lang="en-US" sz="2800" dirty="0" smtClean="0"/>
              <a:t>Reconciling checkbook with bank statement</a:t>
            </a:r>
          </a:p>
          <a:p>
            <a:pPr marL="342900" indent="-342900">
              <a:buFont typeface="Arial" panose="020B0604020202020204" pitchFamily="34" charset="0"/>
              <a:buChar char="•"/>
            </a:pPr>
            <a:r>
              <a:rPr lang="en-US" sz="2800" dirty="0" smtClean="0"/>
              <a:t>Trained, bonded volunteers</a:t>
            </a:r>
          </a:p>
          <a:p>
            <a:pPr marL="342900" indent="-342900">
              <a:buFont typeface="Arial" panose="020B0604020202020204" pitchFamily="34" charset="0"/>
              <a:buChar char="•"/>
            </a:pPr>
            <a:r>
              <a:rPr lang="en-US" sz="2800" dirty="0" smtClean="0"/>
              <a:t>Clients retain control over their finances</a:t>
            </a:r>
          </a:p>
          <a:p>
            <a:pPr marL="342900" indent="-342900">
              <a:buFont typeface="Arial" panose="020B0604020202020204" pitchFamily="34" charset="0"/>
              <a:buChar char="•"/>
            </a:pPr>
            <a:r>
              <a:rPr lang="en-US" sz="2800" dirty="0" smtClean="0"/>
              <a:t>Work done in clients’ homes</a:t>
            </a:r>
            <a:endParaRPr lang="en-US" sz="2800" dirty="0"/>
          </a:p>
        </p:txBody>
      </p:sp>
      <p:sp>
        <p:nvSpPr>
          <p:cNvPr id="4" name="Rectangle 3"/>
          <p:cNvSpPr/>
          <p:nvPr/>
        </p:nvSpPr>
        <p:spPr>
          <a:xfrm>
            <a:off x="457200" y="1411069"/>
            <a:ext cx="8229600" cy="584775"/>
          </a:xfrm>
          <a:prstGeom prst="rect">
            <a:avLst/>
          </a:prstGeom>
        </p:spPr>
        <p:txBody>
          <a:bodyPr>
            <a:spAutoFit/>
          </a:bodyPr>
          <a:lstStyle/>
          <a:p>
            <a:pPr lvl="0" algn="ctr"/>
            <a:r>
              <a:rPr lang="en-US" sz="3200" dirty="0" smtClean="0">
                <a:solidFill>
                  <a:srgbClr val="0070C0"/>
                </a:solidFill>
                <a:latin typeface="Times New Roman" panose="02020603050405020304" pitchFamily="18" charset="0"/>
                <a:cs typeface="Times New Roman" panose="02020603050405020304" pitchFamily="18" charset="0"/>
              </a:rPr>
              <a:t>THE MONEY MINDERS PROGRAM</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333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1000" y="1411069"/>
            <a:ext cx="8305800" cy="584775"/>
          </a:xfrm>
          <a:prstGeom prst="rect">
            <a:avLst/>
          </a:prstGeom>
        </p:spPr>
        <p:txBody>
          <a:bodyPr wrap="square">
            <a:spAutoFit/>
          </a:bodyPr>
          <a:lstStyle/>
          <a:p>
            <a:pPr lvl="0" algn="ctr"/>
            <a:r>
              <a:rPr lang="en-US" sz="3200" dirty="0" smtClean="0">
                <a:solidFill>
                  <a:srgbClr val="0070C0"/>
                </a:solidFill>
                <a:latin typeface="Times New Roman" panose="02020603050405020304" pitchFamily="18" charset="0"/>
                <a:cs typeface="Times New Roman" panose="02020603050405020304" pitchFamily="18" charset="0"/>
              </a:rPr>
              <a:t>ADVANCE HEALTH CARE PLANNING</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2914" b="27580"/>
          <a:stretch/>
        </p:blipFill>
        <p:spPr>
          <a:xfrm>
            <a:off x="4800600" y="2362201"/>
            <a:ext cx="4144927" cy="3962400"/>
          </a:xfrm>
          <a:prstGeom prst="rect">
            <a:avLst/>
          </a:prstGeom>
        </p:spPr>
      </p:pic>
      <p:sp>
        <p:nvSpPr>
          <p:cNvPr id="9" name="Content Placeholder 3"/>
          <p:cNvSpPr>
            <a:spLocks noGrp="1"/>
          </p:cNvSpPr>
          <p:nvPr>
            <p:ph sz="half" idx="2"/>
          </p:nvPr>
        </p:nvSpPr>
        <p:spPr>
          <a:xfrm>
            <a:off x="381000" y="2362200"/>
            <a:ext cx="4495800" cy="3810000"/>
          </a:xfrm>
        </p:spPr>
        <p:txBody>
          <a:bodyPr>
            <a:noAutofit/>
          </a:bodyPr>
          <a:lstStyle/>
          <a:p>
            <a:pPr marL="0" indent="0">
              <a:buNone/>
            </a:pPr>
            <a:r>
              <a:rPr lang="en-US" sz="2000" dirty="0" smtClean="0">
                <a:solidFill>
                  <a:srgbClr val="0070C0"/>
                </a:solidFill>
              </a:rPr>
              <a:t>Individual </a:t>
            </a:r>
            <a:r>
              <a:rPr lang="en-US" sz="2000" dirty="0">
                <a:solidFill>
                  <a:srgbClr val="0070C0"/>
                </a:solidFill>
              </a:rPr>
              <a:t>counseling and </a:t>
            </a:r>
            <a:r>
              <a:rPr lang="en-US" sz="2000" dirty="0" smtClean="0">
                <a:solidFill>
                  <a:srgbClr val="0070C0"/>
                </a:solidFill>
              </a:rPr>
              <a:t>seminars on:</a:t>
            </a:r>
          </a:p>
          <a:p>
            <a:pPr marL="0" indent="0">
              <a:buNone/>
            </a:pPr>
            <a:endParaRPr lang="en-US" sz="2000" dirty="0">
              <a:solidFill>
                <a:srgbClr val="0070C0"/>
              </a:solidFill>
            </a:endParaRPr>
          </a:p>
          <a:p>
            <a:r>
              <a:rPr lang="en-US" sz="2000" dirty="0" smtClean="0"/>
              <a:t>Reflect </a:t>
            </a:r>
            <a:r>
              <a:rPr lang="en-US" sz="2000" dirty="0"/>
              <a:t>on values and beliefs</a:t>
            </a:r>
          </a:p>
          <a:p>
            <a:pPr lvl="0"/>
            <a:r>
              <a:rPr lang="en-US" sz="2000" dirty="0"/>
              <a:t>Select a health care decision-maker</a:t>
            </a:r>
          </a:p>
          <a:p>
            <a:pPr lvl="0"/>
            <a:r>
              <a:rPr lang="en-US" sz="2000" dirty="0"/>
              <a:t>Express your wishes</a:t>
            </a:r>
          </a:p>
          <a:p>
            <a:pPr lvl="0"/>
            <a:r>
              <a:rPr lang="en-US" sz="2000" dirty="0"/>
              <a:t>Complete an Advance Directive </a:t>
            </a:r>
          </a:p>
          <a:p>
            <a:pPr lvl="0"/>
            <a:r>
              <a:rPr lang="en-US" sz="2000" dirty="0"/>
              <a:t>Share your wishes and Advance Directive with family and health care providers</a:t>
            </a:r>
          </a:p>
          <a:p>
            <a:pPr marL="0" indent="0">
              <a:buNone/>
            </a:pPr>
            <a:r>
              <a:rPr lang="en-US" dirty="0"/>
              <a:t> </a:t>
            </a:r>
          </a:p>
          <a:p>
            <a:pPr marL="0" indent="0">
              <a:buNone/>
            </a:pPr>
            <a:endParaRPr lang="en-US" dirty="0" smtClean="0"/>
          </a:p>
        </p:txBody>
      </p:sp>
    </p:spTree>
    <p:extLst>
      <p:ext uri="{BB962C8B-B14F-4D97-AF65-F5344CB8AC3E}">
        <p14:creationId xmlns:p14="http://schemas.microsoft.com/office/powerpoint/2010/main" val="1446689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1000" y="1411069"/>
            <a:ext cx="8305800" cy="584775"/>
          </a:xfrm>
          <a:prstGeom prst="rect">
            <a:avLst/>
          </a:prstGeom>
        </p:spPr>
        <p:txBody>
          <a:bodyPr wrap="square">
            <a:spAutoFit/>
          </a:bodyPr>
          <a:lstStyle/>
          <a:p>
            <a:pPr lvl="0" algn="ctr"/>
            <a:r>
              <a:rPr lang="en-US" sz="3200" dirty="0" smtClean="0">
                <a:solidFill>
                  <a:srgbClr val="0070C0"/>
                </a:solidFill>
                <a:latin typeface="Times New Roman" panose="02020603050405020304" pitchFamily="18" charset="0"/>
                <a:cs typeface="Times New Roman" panose="02020603050405020304" pitchFamily="18" charset="0"/>
              </a:rPr>
              <a:t>COMMUNITY SUPPORT PROGRAM</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Content Placeholder 3"/>
          <p:cNvSpPr>
            <a:spLocks noGrp="1"/>
          </p:cNvSpPr>
          <p:nvPr>
            <p:ph sz="half" idx="2"/>
          </p:nvPr>
        </p:nvSpPr>
        <p:spPr>
          <a:xfrm>
            <a:off x="381000" y="2362200"/>
            <a:ext cx="8305800" cy="3810000"/>
          </a:xfrm>
        </p:spPr>
        <p:txBody>
          <a:bodyPr>
            <a:noAutofit/>
          </a:bodyPr>
          <a:lstStyle/>
          <a:p>
            <a:r>
              <a:rPr lang="en-US" sz="2800" dirty="0"/>
              <a:t>Serves people with dementia who live alone</a:t>
            </a:r>
          </a:p>
          <a:p>
            <a:r>
              <a:rPr lang="en-US" sz="2800" dirty="0"/>
              <a:t>Makes home visits to all clients</a:t>
            </a:r>
          </a:p>
          <a:p>
            <a:r>
              <a:rPr lang="en-US" sz="2800" dirty="0"/>
              <a:t>Often deals with highly complex situations</a:t>
            </a:r>
          </a:p>
          <a:p>
            <a:r>
              <a:rPr lang="en-US" sz="2800" dirty="0"/>
              <a:t>Creates a comprehensive plan of care that connects the client’s formal/informal supports, and increases the dementia capability of their circle</a:t>
            </a:r>
          </a:p>
          <a:p>
            <a:r>
              <a:rPr lang="en-US" sz="2800" dirty="0"/>
              <a:t>Friendly volunteer visitors serve as a link between the client and the CSP social </a:t>
            </a:r>
            <a:r>
              <a:rPr lang="en-US" sz="2800" dirty="0" smtClean="0"/>
              <a:t>workers</a:t>
            </a:r>
            <a:endParaRPr lang="en-US" sz="3200" dirty="0" smtClean="0"/>
          </a:p>
        </p:txBody>
      </p:sp>
    </p:spTree>
    <p:extLst>
      <p:ext uri="{BB962C8B-B14F-4D97-AF65-F5344CB8AC3E}">
        <p14:creationId xmlns:p14="http://schemas.microsoft.com/office/powerpoint/2010/main" val="275999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1304865"/>
            <a:ext cx="8229600" cy="5324535"/>
          </a:xfrm>
          <a:prstGeom prst="rect">
            <a:avLst/>
          </a:prstGeom>
          <a:noFill/>
        </p:spPr>
        <p:txBody>
          <a:bodyPr wrap="square" numCol="1" rtlCol="0">
            <a:spAutoFit/>
          </a:bodyPr>
          <a:lstStyle/>
          <a:p>
            <a:r>
              <a:rPr lang="en-US" sz="2400" b="1" dirty="0" smtClean="0">
                <a:solidFill>
                  <a:srgbClr val="722B63"/>
                </a:solidFill>
              </a:rPr>
              <a:t>Sam L Cohen Adult </a:t>
            </a:r>
            <a:r>
              <a:rPr lang="en-US" sz="2400" b="1" dirty="0">
                <a:solidFill>
                  <a:srgbClr val="722B63"/>
                </a:solidFill>
              </a:rPr>
              <a:t>Day Center (Saco)</a:t>
            </a:r>
            <a:r>
              <a:rPr lang="en-US" sz="2400" dirty="0">
                <a:solidFill>
                  <a:srgbClr val="722B63"/>
                </a:solidFill>
              </a:rPr>
              <a:t> </a:t>
            </a:r>
            <a:r>
              <a:rPr lang="en-US" sz="2400" dirty="0"/>
              <a:t>- </a:t>
            </a:r>
            <a:r>
              <a:rPr lang="en-US" dirty="0"/>
              <a:t>The </a:t>
            </a:r>
            <a:r>
              <a:rPr lang="en-US" dirty="0" smtClean="0"/>
              <a:t>former Truslow </a:t>
            </a:r>
            <a:r>
              <a:rPr lang="en-US" dirty="0"/>
              <a:t>Center has </a:t>
            </a:r>
            <a:r>
              <a:rPr lang="en-US" dirty="0" smtClean="0"/>
              <a:t>relocated to Biddeford after 30+ years and been rededicated as the Sam L Cohen Center in 2016.  </a:t>
            </a:r>
            <a:r>
              <a:rPr lang="en-US" dirty="0"/>
              <a:t>Hours are Monday through Friday from </a:t>
            </a:r>
            <a:r>
              <a:rPr lang="en-US" dirty="0" smtClean="0"/>
              <a:t>8:00a.m.-5:00p.m</a:t>
            </a:r>
            <a:r>
              <a:rPr lang="en-US" dirty="0"/>
              <a:t>.</a:t>
            </a:r>
            <a:br>
              <a:rPr lang="en-US" dirty="0"/>
            </a:br>
            <a:endParaRPr lang="en-US" dirty="0" smtClean="0"/>
          </a:p>
          <a:p>
            <a:r>
              <a:rPr lang="en-US" sz="2400" b="1" dirty="0">
                <a:solidFill>
                  <a:srgbClr val="722B63"/>
                </a:solidFill>
              </a:rPr>
              <a:t>Stewart Adult Day Center (Falmouth</a:t>
            </a:r>
            <a:r>
              <a:rPr lang="en-US" sz="2800" b="1" dirty="0">
                <a:solidFill>
                  <a:srgbClr val="722B63"/>
                </a:solidFill>
              </a:rPr>
              <a:t>)</a:t>
            </a:r>
            <a:r>
              <a:rPr lang="en-US" sz="2800" dirty="0">
                <a:solidFill>
                  <a:srgbClr val="722B63"/>
                </a:solidFill>
              </a:rPr>
              <a:t> </a:t>
            </a:r>
            <a:r>
              <a:rPr lang="en-US" sz="2800" dirty="0"/>
              <a:t>- </a:t>
            </a:r>
            <a:r>
              <a:rPr lang="en-US" dirty="0" smtClean="0"/>
              <a:t>Hours </a:t>
            </a:r>
            <a:r>
              <a:rPr lang="en-US" dirty="0"/>
              <a:t>are Monday through Friday from 8a.m.-5p.m. Some weekend and evening programs and </a:t>
            </a:r>
            <a:r>
              <a:rPr lang="en-US" dirty="0" smtClean="0"/>
              <a:t>events. Drop-in </a:t>
            </a:r>
            <a:r>
              <a:rPr lang="en-US" dirty="0"/>
              <a:t>hours are available - conditions </a:t>
            </a:r>
            <a:r>
              <a:rPr lang="en-US" dirty="0" smtClean="0"/>
              <a:t>apply</a:t>
            </a:r>
            <a:r>
              <a:rPr lang="en-US" dirty="0"/>
              <a:t>.</a:t>
            </a:r>
            <a:br>
              <a:rPr lang="en-US" dirty="0"/>
            </a:br>
            <a:endParaRPr lang="en-US" dirty="0" smtClean="0"/>
          </a:p>
          <a:p>
            <a:r>
              <a:rPr lang="en-US" dirty="0" smtClean="0"/>
              <a:t>At each center person-centered </a:t>
            </a:r>
            <a:r>
              <a:rPr lang="en-US" dirty="0"/>
              <a:t>activities are designed to honor and engage the individual in ways that will be fun, stimulating, and interesting.</a:t>
            </a:r>
            <a:br>
              <a:rPr lang="en-US" dirty="0"/>
            </a:br>
            <a:endParaRPr lang="en-US" dirty="0" smtClean="0"/>
          </a:p>
          <a:p>
            <a:r>
              <a:rPr lang="en-US" dirty="0" smtClean="0"/>
              <a:t>Activities </a:t>
            </a:r>
            <a:r>
              <a:rPr lang="en-US" dirty="0"/>
              <a:t>offered during a typical day at the Day Centers might include:</a:t>
            </a:r>
            <a:br>
              <a:rPr lang="en-US" dirty="0"/>
            </a:br>
            <a:r>
              <a:rPr lang="en-US" dirty="0" smtClean="0"/>
              <a:t>                          </a:t>
            </a:r>
          </a:p>
          <a:p>
            <a:r>
              <a:rPr lang="en-US" dirty="0"/>
              <a:t>	</a:t>
            </a:r>
            <a:r>
              <a:rPr lang="en-US" dirty="0" smtClean="0"/>
              <a:t>	• </a:t>
            </a:r>
            <a:r>
              <a:rPr lang="en-US" dirty="0"/>
              <a:t>Arts and </a:t>
            </a:r>
            <a:r>
              <a:rPr lang="en-US" dirty="0" smtClean="0"/>
              <a:t>crafts            	• </a:t>
            </a:r>
            <a:r>
              <a:rPr lang="en-US" dirty="0"/>
              <a:t>Pet therapy</a:t>
            </a:r>
            <a:br>
              <a:rPr lang="en-US" dirty="0"/>
            </a:br>
            <a:r>
              <a:rPr lang="en-US" dirty="0" smtClean="0"/>
              <a:t>		• </a:t>
            </a:r>
            <a:r>
              <a:rPr lang="en-US" dirty="0"/>
              <a:t>Music, song, and </a:t>
            </a:r>
            <a:r>
              <a:rPr lang="en-US" dirty="0" smtClean="0"/>
              <a:t>dance</a:t>
            </a:r>
            <a:r>
              <a:rPr lang="en-US" dirty="0"/>
              <a:t>  </a:t>
            </a:r>
            <a:r>
              <a:rPr lang="en-US" dirty="0" smtClean="0"/>
              <a:t>	• Gardening</a:t>
            </a:r>
          </a:p>
          <a:p>
            <a:r>
              <a:rPr lang="en-US" dirty="0"/>
              <a:t>	</a:t>
            </a:r>
            <a:r>
              <a:rPr lang="en-US" dirty="0" smtClean="0"/>
              <a:t>	• Story-telling	            	• </a:t>
            </a:r>
            <a:r>
              <a:rPr lang="en-US" dirty="0"/>
              <a:t>Woodworking</a:t>
            </a:r>
            <a:br>
              <a:rPr lang="en-US" dirty="0"/>
            </a:br>
            <a:r>
              <a:rPr lang="en-US" dirty="0" smtClean="0"/>
              <a:t>		• Baking		            	• </a:t>
            </a:r>
            <a:r>
              <a:rPr lang="en-US" dirty="0"/>
              <a:t>Jigsaw </a:t>
            </a:r>
            <a:r>
              <a:rPr lang="en-US" dirty="0" smtClean="0"/>
              <a:t>puzzles/word-search games                                                         </a:t>
            </a:r>
            <a:endParaRPr lang="en-US" dirty="0"/>
          </a:p>
          <a:p>
            <a:pPr marL="800100" lvl="1" indent="-342900">
              <a:buFont typeface="Arial" panose="020B0604020202020204" pitchFamily="34" charset="0"/>
              <a:buChar char="•"/>
            </a:pPr>
            <a:endParaRPr lang="en-US" dirty="0"/>
          </a:p>
        </p:txBody>
      </p:sp>
      <p:sp>
        <p:nvSpPr>
          <p:cNvPr id="2" name="TextBox 1"/>
          <p:cNvSpPr txBox="1"/>
          <p:nvPr/>
        </p:nvSpPr>
        <p:spPr>
          <a:xfrm>
            <a:off x="3352800" y="304800"/>
            <a:ext cx="5257800" cy="584775"/>
          </a:xfrm>
          <a:prstGeom prst="rect">
            <a:avLst/>
          </a:prstGeom>
          <a:noFill/>
        </p:spPr>
        <p:txBody>
          <a:bodyPr wrap="square" rtlCol="0">
            <a:spAutoFit/>
          </a:bodyPr>
          <a:lstStyle/>
          <a:p>
            <a:pPr algn="ctr"/>
            <a:r>
              <a:rPr lang="en-US" sz="3200" dirty="0" smtClean="0">
                <a:solidFill>
                  <a:srgbClr val="722B63"/>
                </a:solidFill>
                <a:latin typeface="Times New Roman" panose="02020603050405020304" pitchFamily="18" charset="0"/>
                <a:cs typeface="Times New Roman" panose="02020603050405020304" pitchFamily="18" charset="0"/>
              </a:rPr>
              <a:t>ADULT DAY CENTERS</a:t>
            </a:r>
            <a:endParaRPr lang="en-US" sz="3200" dirty="0">
              <a:solidFill>
                <a:srgbClr val="722B6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76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latin typeface="Times New Roman" panose="02020603050405020304" pitchFamily="18" charset="0"/>
                <a:cs typeface="Times New Roman" panose="02020603050405020304" pitchFamily="18" charset="0"/>
              </a:rPr>
              <a:t>AGEWELL WORKSHOPS</a:t>
            </a:r>
            <a:r>
              <a:rPr lang="en-US" dirty="0" smtClean="0">
                <a:solidFill>
                  <a:srgbClr val="FF6600"/>
                </a:solidFill>
              </a:rPr>
              <a:t>	</a:t>
            </a:r>
            <a:endParaRPr lang="en-US" dirty="0">
              <a:solidFill>
                <a:srgbClr val="FF6600"/>
              </a:solidFill>
            </a:endParaRP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marL="57150" indent="0">
              <a:buNone/>
            </a:pPr>
            <a:r>
              <a:rPr lang="en-US" dirty="0">
                <a:solidFill>
                  <a:srgbClr val="FF6600"/>
                </a:solidFill>
              </a:rPr>
              <a:t>Living Well for Better Health and Chronic Pain Self-Management</a:t>
            </a:r>
          </a:p>
          <a:p>
            <a:pPr marL="800100" lvl="1" indent="-342900">
              <a:buFont typeface="Arial" panose="020B0604020202020204" pitchFamily="34" charset="0"/>
              <a:buChar char="•"/>
            </a:pPr>
            <a:endParaRPr lang="en-US" sz="2400" dirty="0" smtClean="0">
              <a:cs typeface="Arial" panose="020B0604020202020204" pitchFamily="34" charset="0"/>
            </a:endParaRPr>
          </a:p>
          <a:p>
            <a:pPr marL="57150" indent="0">
              <a:buNone/>
            </a:pPr>
            <a:r>
              <a:rPr lang="en-US" sz="3000" dirty="0" smtClean="0">
                <a:cs typeface="Arial" panose="020B0604020202020204" pitchFamily="34" charset="0"/>
              </a:rPr>
              <a:t>Living </a:t>
            </a:r>
            <a:r>
              <a:rPr lang="en-US" sz="3000" dirty="0">
                <a:cs typeface="Arial" panose="020B0604020202020204" pitchFamily="34" charset="0"/>
              </a:rPr>
              <a:t>Well for Better Health (also known as the Chronic Disease Self-Management program) is a 6-session workshop designed to help people with chronic health issues learn about different "tools" or techniques to manage their symptoms, improve their health, and start living a more fulfilling life. Participants and trained leaders meet once a week for 2.5 hours each session to discuss various strategies to become proactive self-managers of one's own health</a:t>
            </a:r>
            <a:r>
              <a:rPr lang="en-US" sz="3000" dirty="0" smtClean="0">
                <a:cs typeface="Arial" panose="020B0604020202020204" pitchFamily="34" charset="0"/>
              </a:rPr>
              <a:t>.</a:t>
            </a:r>
          </a:p>
          <a:p>
            <a:pPr marL="457200" lvl="1" indent="0">
              <a:buNone/>
            </a:pPr>
            <a:endParaRPr 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80428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943600" cy="1143000"/>
          </a:xfrm>
        </p:spPr>
        <p:txBody>
          <a:bodyPr/>
          <a:lstStyle/>
          <a:p>
            <a:r>
              <a:rPr lang="en-US" sz="3200" dirty="0" smtClean="0">
                <a:solidFill>
                  <a:srgbClr val="54944E"/>
                </a:solidFill>
                <a:latin typeface="Times New Roman" panose="02020603050405020304" pitchFamily="18" charset="0"/>
                <a:cs typeface="Times New Roman" panose="02020603050405020304" pitchFamily="18" charset="0"/>
              </a:rPr>
              <a:t>ORIENTATION FOR NEW VOLUNTEERS</a:t>
            </a:r>
            <a:endParaRPr lang="en-US" sz="3200" dirty="0">
              <a:solidFill>
                <a:srgbClr val="54944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70037"/>
            <a:ext cx="8229600" cy="4830763"/>
          </a:xfrm>
        </p:spPr>
        <p:txBody>
          <a:bodyPr>
            <a:normAutofit lnSpcReduction="10000"/>
          </a:bodyPr>
          <a:lstStyle/>
          <a:p>
            <a:r>
              <a:rPr lang="en-US" dirty="0" smtClean="0"/>
              <a:t>Welcome to your new role with Southern Maine Agency on Aging (SMAA)</a:t>
            </a:r>
          </a:p>
          <a:p>
            <a:endParaRPr lang="en-US" dirty="0"/>
          </a:p>
          <a:p>
            <a:r>
              <a:rPr lang="en-US" dirty="0" smtClean="0"/>
              <a:t>Our orientation is in 4 parts.</a:t>
            </a:r>
          </a:p>
          <a:p>
            <a:pPr lvl="1"/>
            <a:r>
              <a:rPr lang="en-US" dirty="0" smtClean="0"/>
              <a:t>Receive your Volunteer Welcome Packet</a:t>
            </a:r>
          </a:p>
          <a:p>
            <a:pPr lvl="1"/>
            <a:r>
              <a:rPr lang="en-US" dirty="0" smtClean="0"/>
              <a:t>Watch our orientation video</a:t>
            </a:r>
          </a:p>
          <a:p>
            <a:pPr lvl="1"/>
            <a:r>
              <a:rPr lang="en-US" dirty="0" smtClean="0"/>
              <a:t>View this slide presentation to learn more details of the programs and </a:t>
            </a:r>
            <a:r>
              <a:rPr lang="en-US" dirty="0"/>
              <a:t>s</a:t>
            </a:r>
            <a:r>
              <a:rPr lang="en-US" dirty="0" smtClean="0"/>
              <a:t>ervices of SMAA</a:t>
            </a:r>
          </a:p>
          <a:p>
            <a:pPr lvl="1"/>
            <a:r>
              <a:rPr lang="en-US" dirty="0" smtClean="0"/>
              <a:t>Take the Survey Monkey Quiz</a:t>
            </a:r>
          </a:p>
          <a:p>
            <a:pPr lvl="2"/>
            <a:r>
              <a:rPr lang="en-US" dirty="0" smtClean="0">
                <a:solidFill>
                  <a:srgbClr val="54944E"/>
                </a:solidFill>
              </a:rPr>
              <a:t>Now you are ready to VOLUNTEER!</a:t>
            </a:r>
            <a:endParaRPr lang="en-US" dirty="0">
              <a:solidFill>
                <a:srgbClr val="54944E"/>
              </a:solidFill>
            </a:endParaRPr>
          </a:p>
        </p:txBody>
      </p:sp>
    </p:spTree>
    <p:extLst>
      <p:ext uri="{BB962C8B-B14F-4D97-AF65-F5344CB8AC3E}">
        <p14:creationId xmlns:p14="http://schemas.microsoft.com/office/powerpoint/2010/main" val="387645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latin typeface="Times New Roman" panose="02020603050405020304" pitchFamily="18" charset="0"/>
                <a:cs typeface="Times New Roman" panose="02020603050405020304" pitchFamily="18" charset="0"/>
              </a:rPr>
              <a:t>AGEWELL WORKSHOPS</a:t>
            </a:r>
            <a:endParaRPr lang="en-US" dirty="0">
              <a:solidFill>
                <a:srgbClr val="FF66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077200" cy="5410200"/>
          </a:xfrm>
        </p:spPr>
        <p:txBody>
          <a:bodyPr>
            <a:normAutofit fontScale="92500"/>
          </a:bodyPr>
          <a:lstStyle/>
          <a:p>
            <a:pPr marL="57150" indent="0">
              <a:buNone/>
            </a:pPr>
            <a:r>
              <a:rPr lang="en-US" sz="2600" dirty="0">
                <a:solidFill>
                  <a:srgbClr val="FF6600"/>
                </a:solidFill>
              </a:rPr>
              <a:t>A Matter of Balance</a:t>
            </a:r>
          </a:p>
          <a:p>
            <a:pPr marL="57150" indent="0">
              <a:buNone/>
            </a:pPr>
            <a:r>
              <a:rPr lang="en-US" sz="2400" dirty="0">
                <a:cs typeface="Arial" panose="020B0604020202020204" pitchFamily="34" charset="0"/>
              </a:rPr>
              <a:t>A Matter of Balance is a nationally recognized program designed to reduce the fear of falling and encourage physical activity. The workshop is conducted over eight sessions, meeting weekly or twice weekly for two hours per session. Meetings are led by trained volunteer leaders</a:t>
            </a:r>
            <a:r>
              <a:rPr lang="en-US" sz="2400" dirty="0" smtClean="0">
                <a:cs typeface="Arial" panose="020B0604020202020204" pitchFamily="34" charset="0"/>
              </a:rPr>
              <a:t>. Participants </a:t>
            </a:r>
            <a:r>
              <a:rPr lang="en-US" sz="2400" dirty="0">
                <a:cs typeface="Arial" panose="020B0604020202020204" pitchFamily="34" charset="0"/>
              </a:rPr>
              <a:t>learn to</a:t>
            </a:r>
            <a:r>
              <a:rPr lang="en-US" sz="2400" dirty="0" smtClean="0">
                <a:cs typeface="Arial" panose="020B0604020202020204" pitchFamily="34" charset="0"/>
              </a:rPr>
              <a:t>:</a:t>
            </a:r>
          </a:p>
          <a:p>
            <a:pPr marL="57150" indent="0">
              <a:buNone/>
            </a:pPr>
            <a:r>
              <a:rPr lang="en-US" sz="2400" dirty="0">
                <a:cs typeface="Arial" panose="020B0604020202020204" pitchFamily="34" charset="0"/>
              </a:rPr>
              <a:t/>
            </a:r>
            <a:br>
              <a:rPr lang="en-US" sz="2400" dirty="0">
                <a:cs typeface="Arial" panose="020B0604020202020204" pitchFamily="34" charset="0"/>
              </a:rPr>
            </a:br>
            <a:r>
              <a:rPr lang="en-US" sz="2400" dirty="0">
                <a:cs typeface="Arial" panose="020B0604020202020204" pitchFamily="34" charset="0"/>
              </a:rPr>
              <a:t>• View falls as something they can control	           </a:t>
            </a:r>
            <a:endParaRPr lang="en-US" sz="2400" dirty="0" smtClean="0">
              <a:cs typeface="Arial" panose="020B0604020202020204" pitchFamily="34" charset="0"/>
            </a:endParaRPr>
          </a:p>
          <a:p>
            <a:pPr marL="57150" indent="0">
              <a:buNone/>
            </a:pPr>
            <a:r>
              <a:rPr lang="en-US" sz="2400" dirty="0" smtClean="0">
                <a:cs typeface="Arial" panose="020B0604020202020204" pitchFamily="34" charset="0"/>
              </a:rPr>
              <a:t>• </a:t>
            </a:r>
            <a:r>
              <a:rPr lang="en-US" sz="2400" dirty="0">
                <a:cs typeface="Arial" panose="020B0604020202020204" pitchFamily="34" charset="0"/>
              </a:rPr>
              <a:t>Set goals and increase their activity levels</a:t>
            </a:r>
            <a:br>
              <a:rPr lang="en-US" sz="2400" dirty="0">
                <a:cs typeface="Arial" panose="020B0604020202020204" pitchFamily="34" charset="0"/>
              </a:rPr>
            </a:br>
            <a:r>
              <a:rPr lang="en-US" sz="2400" dirty="0">
                <a:cs typeface="Arial" panose="020B0604020202020204" pitchFamily="34" charset="0"/>
              </a:rPr>
              <a:t>• Make changes around the home to reduce fall risks    </a:t>
            </a:r>
            <a:endParaRPr lang="en-US" sz="2400" dirty="0" smtClean="0">
              <a:cs typeface="Arial" panose="020B0604020202020204" pitchFamily="34" charset="0"/>
            </a:endParaRPr>
          </a:p>
          <a:p>
            <a:pPr marL="57150" indent="0">
              <a:buNone/>
            </a:pPr>
            <a:r>
              <a:rPr lang="en-US" sz="2400" dirty="0" smtClean="0">
                <a:cs typeface="Arial" panose="020B0604020202020204" pitchFamily="34" charset="0"/>
              </a:rPr>
              <a:t>• </a:t>
            </a:r>
            <a:r>
              <a:rPr lang="en-US" sz="2400" dirty="0">
                <a:cs typeface="Arial" panose="020B0604020202020204" pitchFamily="34" charset="0"/>
              </a:rPr>
              <a:t>Exercise to increase strength and balance</a:t>
            </a:r>
            <a:br>
              <a:rPr lang="en-US" sz="2400" dirty="0">
                <a:cs typeface="Arial" panose="020B0604020202020204" pitchFamily="34" charset="0"/>
              </a:rPr>
            </a:br>
            <a:r>
              <a:rPr lang="en-US" sz="2400" dirty="0">
                <a:cs typeface="Arial" panose="020B0604020202020204" pitchFamily="34" charset="0"/>
              </a:rPr>
              <a:t>• Become proactive self-managers in reducing their own risk </a:t>
            </a:r>
            <a:r>
              <a:rPr lang="en-US" sz="2400" dirty="0" smtClean="0">
                <a:cs typeface="Arial" panose="020B0604020202020204" pitchFamily="34" charset="0"/>
              </a:rPr>
              <a:t>for</a:t>
            </a:r>
          </a:p>
          <a:p>
            <a:pPr marL="57150" indent="0">
              <a:buNone/>
            </a:pPr>
            <a:r>
              <a:rPr lang="en-US" sz="2400" dirty="0">
                <a:cs typeface="Arial" panose="020B0604020202020204" pitchFamily="34" charset="0"/>
              </a:rPr>
              <a:t> </a:t>
            </a:r>
            <a:r>
              <a:rPr lang="en-US" sz="2400" dirty="0" smtClean="0">
                <a:cs typeface="Arial" panose="020B0604020202020204" pitchFamily="34" charset="0"/>
              </a:rPr>
              <a:t> </a:t>
            </a:r>
            <a:r>
              <a:rPr lang="en-US" sz="2400" dirty="0">
                <a:cs typeface="Arial" panose="020B0604020202020204" pitchFamily="34" charset="0"/>
              </a:rPr>
              <a:t>falls</a:t>
            </a:r>
            <a:r>
              <a:rPr lang="en-US" sz="2400" dirty="0">
                <a:latin typeface="Comic Sans MS" panose="030F0702030302020204" pitchFamily="66" charset="0"/>
                <a:cs typeface="Arial" panose="020B0604020202020204" pitchFamily="34" charset="0"/>
              </a:rPr>
              <a:t/>
            </a:r>
            <a:br>
              <a:rPr lang="en-US" sz="2400" dirty="0">
                <a:latin typeface="Comic Sans MS" panose="030F0702030302020204" pitchFamily="66" charset="0"/>
                <a:cs typeface="Arial" panose="020B0604020202020204" pitchFamily="34" charset="0"/>
              </a:rPr>
            </a:br>
            <a:endParaRPr lang="en-US" sz="24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619423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latin typeface="Times New Roman" panose="02020603050405020304" pitchFamily="18" charset="0"/>
                <a:cs typeface="Times New Roman" panose="02020603050405020304" pitchFamily="18" charset="0"/>
              </a:rPr>
              <a:t>AGEWELL WORKSHOPS</a:t>
            </a:r>
            <a:endParaRPr lang="en-US" dirty="0">
              <a:solidFill>
                <a:srgbClr val="FF66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7924800" cy="4830763"/>
          </a:xfrm>
        </p:spPr>
        <p:txBody>
          <a:bodyPr>
            <a:normAutofit fontScale="92500" lnSpcReduction="10000"/>
          </a:bodyPr>
          <a:lstStyle/>
          <a:p>
            <a:pPr marL="57150" indent="0">
              <a:buNone/>
            </a:pPr>
            <a:r>
              <a:rPr lang="en-US" sz="2600" dirty="0">
                <a:solidFill>
                  <a:srgbClr val="FF6600"/>
                </a:solidFill>
              </a:rPr>
              <a:t>Tai Chi for Better Health and Balance</a:t>
            </a:r>
            <a:r>
              <a:rPr lang="en-US" sz="2600" dirty="0"/>
              <a:t>	</a:t>
            </a:r>
          </a:p>
          <a:p>
            <a:pPr marL="57150" indent="0">
              <a:buNone/>
            </a:pPr>
            <a:r>
              <a:rPr lang="en-US" sz="2400" dirty="0">
                <a:cs typeface="Arial" panose="020B0604020202020204" pitchFamily="34" charset="0"/>
              </a:rPr>
              <a:t>Tai Chi is a low-impact exercise that works well for older adults because it is performed in slow, fluid movements which puts minimal stress on bones and joints. Tai Chi can be done seated or standing, which allows for people to participate at their own ability level. Tai Chi has been shown to prevent falls by</a:t>
            </a:r>
            <a:r>
              <a:rPr lang="en-US" sz="2400" dirty="0" smtClean="0">
                <a:cs typeface="Arial" panose="020B0604020202020204" pitchFamily="34" charset="0"/>
              </a:rPr>
              <a:t>:</a:t>
            </a:r>
          </a:p>
          <a:p>
            <a:pPr marL="57150" indent="0">
              <a:buNone/>
            </a:pPr>
            <a:r>
              <a:rPr lang="en-US" sz="2400" dirty="0">
                <a:cs typeface="Arial" panose="020B0604020202020204" pitchFamily="34" charset="0"/>
              </a:rPr>
              <a:t/>
            </a:r>
            <a:br>
              <a:rPr lang="en-US" sz="2400" dirty="0">
                <a:cs typeface="Arial" panose="020B0604020202020204" pitchFamily="34" charset="0"/>
              </a:rPr>
            </a:br>
            <a:r>
              <a:rPr lang="en-US" sz="2400" dirty="0">
                <a:cs typeface="Arial" panose="020B0604020202020204" pitchFamily="34" charset="0"/>
              </a:rPr>
              <a:t>	</a:t>
            </a:r>
            <a:r>
              <a:rPr lang="en-US" sz="2400" dirty="0" smtClean="0">
                <a:cs typeface="Arial" panose="020B0604020202020204" pitchFamily="34" charset="0"/>
              </a:rPr>
              <a:t>• </a:t>
            </a:r>
            <a:r>
              <a:rPr lang="en-US" sz="2400" dirty="0">
                <a:cs typeface="Arial" panose="020B0604020202020204" pitchFamily="34" charset="0"/>
              </a:rPr>
              <a:t>Improving balance	</a:t>
            </a:r>
            <a:r>
              <a:rPr lang="en-US" sz="2400" dirty="0" smtClean="0">
                <a:cs typeface="Arial" panose="020B0604020202020204" pitchFamily="34" charset="0"/>
              </a:rPr>
              <a:t>	• </a:t>
            </a:r>
            <a:r>
              <a:rPr lang="en-US" sz="2400" dirty="0">
                <a:cs typeface="Arial" panose="020B0604020202020204" pitchFamily="34" charset="0"/>
              </a:rPr>
              <a:t>Increasing leg </a:t>
            </a:r>
            <a:r>
              <a:rPr lang="en-US" sz="2400" dirty="0" smtClean="0">
                <a:cs typeface="Arial" panose="020B0604020202020204" pitchFamily="34" charset="0"/>
              </a:rPr>
              <a:t>strength</a:t>
            </a:r>
          </a:p>
          <a:p>
            <a:pPr marL="57150" indent="0">
              <a:buNone/>
            </a:pPr>
            <a:r>
              <a:rPr lang="en-US" sz="2400" dirty="0">
                <a:cs typeface="Arial" panose="020B0604020202020204" pitchFamily="34" charset="0"/>
              </a:rPr>
              <a:t/>
            </a:r>
            <a:br>
              <a:rPr lang="en-US" sz="2400" dirty="0">
                <a:cs typeface="Arial" panose="020B0604020202020204" pitchFamily="34" charset="0"/>
              </a:rPr>
            </a:br>
            <a:r>
              <a:rPr lang="en-US" sz="2400" dirty="0">
                <a:cs typeface="Arial" panose="020B0604020202020204" pitchFamily="34" charset="0"/>
              </a:rPr>
              <a:t>	</a:t>
            </a:r>
            <a:r>
              <a:rPr lang="en-US" sz="2400" dirty="0" smtClean="0">
                <a:cs typeface="Arial" panose="020B0604020202020204" pitchFamily="34" charset="0"/>
              </a:rPr>
              <a:t>• </a:t>
            </a:r>
            <a:r>
              <a:rPr lang="en-US" sz="2400" dirty="0">
                <a:cs typeface="Arial" panose="020B0604020202020204" pitchFamily="34" charset="0"/>
              </a:rPr>
              <a:t>Reducing fear of </a:t>
            </a:r>
            <a:r>
              <a:rPr lang="en-US" sz="2400" dirty="0" smtClean="0">
                <a:cs typeface="Arial" panose="020B0604020202020204" pitchFamily="34" charset="0"/>
              </a:rPr>
              <a:t>falling	• </a:t>
            </a:r>
            <a:r>
              <a:rPr lang="en-US" sz="2400" dirty="0">
                <a:cs typeface="Arial" panose="020B0604020202020204" pitchFamily="34" charset="0"/>
              </a:rPr>
              <a:t>Improving </a:t>
            </a:r>
            <a:r>
              <a:rPr lang="en-US" sz="2400" dirty="0" smtClean="0">
                <a:cs typeface="Arial" panose="020B0604020202020204" pitchFamily="34" charset="0"/>
              </a:rPr>
              <a:t>mobility</a:t>
            </a:r>
          </a:p>
          <a:p>
            <a:pPr marL="57150" indent="0">
              <a:buNone/>
            </a:pPr>
            <a:r>
              <a:rPr lang="en-US" sz="2400" dirty="0">
                <a:cs typeface="Arial" panose="020B0604020202020204" pitchFamily="34" charset="0"/>
              </a:rPr>
              <a:t/>
            </a:r>
            <a:br>
              <a:rPr lang="en-US" sz="2400" dirty="0">
                <a:cs typeface="Arial" panose="020B0604020202020204" pitchFamily="34" charset="0"/>
              </a:rPr>
            </a:br>
            <a:r>
              <a:rPr lang="en-US" sz="2400" dirty="0">
                <a:cs typeface="Arial" panose="020B0604020202020204" pitchFamily="34" charset="0"/>
              </a:rPr>
              <a:t>	</a:t>
            </a:r>
            <a:r>
              <a:rPr lang="en-US" sz="2400" dirty="0" smtClean="0">
                <a:cs typeface="Arial" panose="020B0604020202020204" pitchFamily="34" charset="0"/>
              </a:rPr>
              <a:t>• </a:t>
            </a:r>
            <a:r>
              <a:rPr lang="en-US" sz="2400" dirty="0">
                <a:cs typeface="Arial" panose="020B0604020202020204" pitchFamily="34" charset="0"/>
              </a:rPr>
              <a:t>Increasing flexibility 	</a:t>
            </a:r>
            <a:r>
              <a:rPr lang="en-US" sz="2400" dirty="0" smtClean="0">
                <a:cs typeface="Arial" panose="020B0604020202020204" pitchFamily="34" charset="0"/>
              </a:rPr>
              <a:t>	• </a:t>
            </a:r>
            <a:r>
              <a:rPr lang="en-US" sz="2400" dirty="0">
                <a:cs typeface="Arial" panose="020B0604020202020204" pitchFamily="34" charset="0"/>
              </a:rPr>
              <a:t>Improving psychological </a:t>
            </a:r>
            <a:r>
              <a:rPr lang="en-US" sz="2400" dirty="0" smtClean="0">
                <a:cs typeface="Arial" panose="020B0604020202020204" pitchFamily="34" charset="0"/>
              </a:rPr>
              <a:t> 					   health </a:t>
            </a:r>
            <a:r>
              <a:rPr lang="en-US" sz="2400" dirty="0">
                <a:latin typeface="Comic Sans MS" panose="030F0702030302020204" pitchFamily="66" charset="0"/>
                <a:cs typeface="Arial" panose="020B0604020202020204" pitchFamily="34" charset="0"/>
              </a:rPr>
              <a:t/>
            </a:r>
            <a:br>
              <a:rPr lang="en-US" sz="2400" dirty="0">
                <a:latin typeface="Comic Sans MS" panose="030F0702030302020204" pitchFamily="66" charset="0"/>
                <a:cs typeface="Arial" panose="020B0604020202020204" pitchFamily="34" charset="0"/>
              </a:rPr>
            </a:br>
            <a:endParaRPr lang="en-US" sz="2400" dirty="0">
              <a:latin typeface="Comic Sans MS" panose="030F0702030302020204" pitchFamily="66" charset="0"/>
              <a:cs typeface="Arial" panose="020B0604020202020204" pitchFamily="34" charset="0"/>
            </a:endParaRPr>
          </a:p>
          <a:p>
            <a:endParaRPr lang="en-US" dirty="0"/>
          </a:p>
        </p:txBody>
      </p:sp>
    </p:spTree>
    <p:extLst>
      <p:ext uri="{BB962C8B-B14F-4D97-AF65-F5344CB8AC3E}">
        <p14:creationId xmlns:p14="http://schemas.microsoft.com/office/powerpoint/2010/main" val="2590720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5943600" cy="914400"/>
          </a:xfrm>
        </p:spPr>
        <p:txBody>
          <a:bodyPr/>
          <a:lstStyle/>
          <a:p>
            <a:r>
              <a:rPr lang="en-US" dirty="0" smtClean="0">
                <a:solidFill>
                  <a:srgbClr val="FF6600"/>
                </a:solidFill>
                <a:latin typeface="Times New Roman" panose="02020603050405020304" pitchFamily="18" charset="0"/>
                <a:cs typeface="Times New Roman" panose="02020603050405020304" pitchFamily="18" charset="0"/>
              </a:rPr>
              <a:t>MAINE SENIOR GAMES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686800" cy="5410200"/>
          </a:xfrm>
        </p:spPr>
        <p:txBody>
          <a:bodyPr>
            <a:normAutofit fontScale="92500"/>
          </a:bodyPr>
          <a:lstStyle/>
          <a:p>
            <a:pPr marL="0" indent="0">
              <a:buNone/>
            </a:pPr>
            <a:r>
              <a:rPr lang="en-US" sz="1700" dirty="0" smtClean="0">
                <a:cs typeface="Arial" panose="020B0604020202020204" pitchFamily="34" charset="0"/>
              </a:rPr>
              <a:t>Maine </a:t>
            </a:r>
            <a:r>
              <a:rPr lang="en-US" sz="1700" dirty="0">
                <a:cs typeface="Arial" panose="020B0604020202020204" pitchFamily="34" charset="0"/>
              </a:rPr>
              <a:t>Senior Games hosts annual athletic </a:t>
            </a:r>
            <a:r>
              <a:rPr lang="en-US" sz="1700" dirty="0" smtClean="0">
                <a:cs typeface="Arial" panose="020B0604020202020204" pitchFamily="34" charset="0"/>
              </a:rPr>
              <a:t>and wellness events </a:t>
            </a:r>
            <a:r>
              <a:rPr lang="en-US" sz="1700" dirty="0">
                <a:cs typeface="Arial" panose="020B0604020202020204" pitchFamily="34" charset="0"/>
              </a:rPr>
              <a:t>for adults over the age of </a:t>
            </a:r>
            <a:r>
              <a:rPr lang="en-US" sz="1700" dirty="0" smtClean="0">
                <a:cs typeface="Arial" panose="020B0604020202020204" pitchFamily="34" charset="0"/>
              </a:rPr>
              <a:t>45.  2017 marks MSG’s 31</a:t>
            </a:r>
            <a:r>
              <a:rPr lang="en-US" sz="1700" baseline="30000" dirty="0" smtClean="0">
                <a:cs typeface="Arial" panose="020B0604020202020204" pitchFamily="34" charset="0"/>
              </a:rPr>
              <a:t>st</a:t>
            </a:r>
            <a:r>
              <a:rPr lang="en-US" sz="1700" dirty="0" smtClean="0">
                <a:cs typeface="Arial" panose="020B0604020202020204" pitchFamily="34" charset="0"/>
              </a:rPr>
              <a:t> senior </a:t>
            </a:r>
            <a:r>
              <a:rPr lang="en-US" sz="1700" dirty="0">
                <a:cs typeface="Arial" panose="020B0604020202020204" pitchFamily="34" charset="0"/>
              </a:rPr>
              <a:t>games </a:t>
            </a:r>
            <a:r>
              <a:rPr lang="en-US" sz="1700" dirty="0" smtClean="0">
                <a:cs typeface="Arial" panose="020B0604020202020204" pitchFamily="34" charset="0"/>
              </a:rPr>
              <a:t>which run </a:t>
            </a:r>
            <a:r>
              <a:rPr lang="en-US" sz="1700" dirty="0">
                <a:cs typeface="Arial" panose="020B0604020202020204" pitchFamily="34" charset="0"/>
              </a:rPr>
              <a:t>June through </a:t>
            </a:r>
            <a:r>
              <a:rPr lang="en-US" sz="1700" dirty="0" smtClean="0">
                <a:cs typeface="Arial" panose="020B0604020202020204" pitchFamily="34" charset="0"/>
              </a:rPr>
              <a:t>October.</a:t>
            </a:r>
            <a:endParaRPr lang="en-US" sz="1700" dirty="0">
              <a:solidFill>
                <a:srgbClr val="FF6600"/>
              </a:solidFill>
              <a:cs typeface="Arial" panose="020B0604020202020204" pitchFamily="34" charset="0"/>
            </a:endParaRPr>
          </a:p>
          <a:p>
            <a:pPr marL="0" indent="0">
              <a:buNone/>
            </a:pPr>
            <a:endParaRPr lang="en-US" sz="2200" dirty="0" smtClean="0">
              <a:solidFill>
                <a:srgbClr val="FF6600"/>
              </a:solidFill>
              <a:cs typeface="Arial" panose="020B0604020202020204" pitchFamily="34" charset="0"/>
            </a:endParaRPr>
          </a:p>
          <a:p>
            <a:pPr marL="0" indent="0">
              <a:buNone/>
            </a:pPr>
            <a:r>
              <a:rPr lang="en-US" sz="2200" dirty="0" smtClean="0">
                <a:solidFill>
                  <a:srgbClr val="FF6600"/>
                </a:solidFill>
                <a:cs typeface="Arial" panose="020B0604020202020204" pitchFamily="34" charset="0"/>
              </a:rPr>
              <a:t>Eligibility </a:t>
            </a:r>
            <a:r>
              <a:rPr lang="en-US" sz="2200" dirty="0">
                <a:solidFill>
                  <a:srgbClr val="FF6600"/>
                </a:solidFill>
                <a:cs typeface="Arial" panose="020B0604020202020204" pitchFamily="34" charset="0"/>
              </a:rPr>
              <a:t>and Age Groups </a:t>
            </a:r>
            <a:r>
              <a:rPr lang="en-US" sz="1700" dirty="0">
                <a:cs typeface="Arial" panose="020B0604020202020204" pitchFamily="34" charset="0"/>
              </a:rPr>
              <a:t/>
            </a:r>
            <a:br>
              <a:rPr lang="en-US" sz="1700" dirty="0">
                <a:cs typeface="Arial" panose="020B0604020202020204" pitchFamily="34" charset="0"/>
              </a:rPr>
            </a:br>
            <a:r>
              <a:rPr lang="en-US" sz="1800" dirty="0" smtClean="0">
                <a:cs typeface="Arial" panose="020B0604020202020204" pitchFamily="34" charset="0"/>
              </a:rPr>
              <a:t>The </a:t>
            </a:r>
            <a:r>
              <a:rPr lang="en-US" sz="1800" dirty="0">
                <a:cs typeface="Arial" panose="020B0604020202020204" pitchFamily="34" charset="0"/>
              </a:rPr>
              <a:t>Maine Senior games is open to anyone 45 years of age or older. Competition will be held in the following </a:t>
            </a:r>
            <a:r>
              <a:rPr lang="en-US" sz="1800" dirty="0" smtClean="0">
                <a:cs typeface="Arial" panose="020B0604020202020204" pitchFamily="34" charset="0"/>
              </a:rPr>
              <a:t>13 </a:t>
            </a:r>
            <a:r>
              <a:rPr lang="en-US" sz="1800" dirty="0">
                <a:cs typeface="Arial" panose="020B0604020202020204" pitchFamily="34" charset="0"/>
              </a:rPr>
              <a:t>age groups for men and women. Age group placement is determined by your age as of December 31 of the current game's year. </a:t>
            </a:r>
            <a:r>
              <a:rPr lang="en-US" sz="1800" dirty="0" smtClean="0">
                <a:cs typeface="Arial" panose="020B0604020202020204" pitchFamily="34" charset="0"/>
              </a:rPr>
              <a:t> Age groups are as follows: 45-49, 50-54, 55-59, 60-64, 65-69, 70-74, 75-79, 80-84, 85-89, 90-94, 95-99 and 100+.</a:t>
            </a:r>
          </a:p>
          <a:p>
            <a:pPr marL="0" indent="0">
              <a:buNone/>
            </a:pPr>
            <a:endParaRPr lang="en-US" sz="2200" dirty="0" smtClean="0">
              <a:solidFill>
                <a:srgbClr val="FF6600"/>
              </a:solidFill>
              <a:cs typeface="Arial" panose="020B0604020202020204" pitchFamily="34" charset="0"/>
            </a:endParaRPr>
          </a:p>
          <a:p>
            <a:pPr marL="0" indent="0">
              <a:buNone/>
            </a:pPr>
            <a:r>
              <a:rPr lang="en-US" sz="2200" dirty="0" smtClean="0">
                <a:solidFill>
                  <a:srgbClr val="FF6600"/>
                </a:solidFill>
                <a:cs typeface="Arial" panose="020B0604020202020204" pitchFamily="34" charset="0"/>
              </a:rPr>
              <a:t>Events Include</a:t>
            </a:r>
          </a:p>
          <a:p>
            <a:pPr marL="0" indent="0">
              <a:buNone/>
            </a:pPr>
            <a:r>
              <a:rPr lang="en-US" sz="1800" dirty="0" smtClean="0">
                <a:cs typeface="Arial" panose="020B0604020202020204" pitchFamily="34" charset="0"/>
              </a:rPr>
              <a:t>Archery, basketball, candlepin bowling,  ten pin bowling, cycling, golf, horseshoes, pickleball, racquetball, men’s softball, swimming, table tennis, triathlon, tennis, track and filed, 5K/10K road races, hot shot/foul shot and others as added.</a:t>
            </a:r>
          </a:p>
          <a:p>
            <a:pPr marL="0" indent="0">
              <a:buNone/>
            </a:pPr>
            <a:endParaRPr lang="en-US" sz="2000" dirty="0" smtClean="0">
              <a:solidFill>
                <a:srgbClr val="FF6600"/>
              </a:solidFill>
              <a:cs typeface="Arial" panose="020B0604020202020204" pitchFamily="34" charset="0"/>
            </a:endParaRPr>
          </a:p>
          <a:p>
            <a:pPr marL="0" indent="0">
              <a:buNone/>
            </a:pPr>
            <a:r>
              <a:rPr lang="en-US" sz="2000" dirty="0">
                <a:solidFill>
                  <a:srgbClr val="FF6600"/>
                </a:solidFill>
                <a:cs typeface="Arial" panose="020B0604020202020204" pitchFamily="34" charset="0"/>
              </a:rPr>
              <a:t>Awards</a:t>
            </a:r>
            <a:r>
              <a:rPr lang="en-US" sz="2000" dirty="0">
                <a:cs typeface="Arial" panose="020B0604020202020204" pitchFamily="34" charset="0"/>
              </a:rPr>
              <a:t/>
            </a:r>
            <a:br>
              <a:rPr lang="en-US" sz="2000" dirty="0">
                <a:cs typeface="Arial" panose="020B0604020202020204" pitchFamily="34" charset="0"/>
              </a:rPr>
            </a:br>
            <a:r>
              <a:rPr lang="en-US" sz="1700" dirty="0">
                <a:cs typeface="Arial" panose="020B0604020202020204" pitchFamily="34" charset="0"/>
              </a:rPr>
              <a:t>Medals are presented to the top three places and a ribbon for fourth place. Awards will be presented as soon as results are posted and/or announced at each event, or may be picked up at the Maine Senior Games office during the week following the </a:t>
            </a:r>
            <a:r>
              <a:rPr lang="en-US" sz="1700" dirty="0" smtClean="0">
                <a:cs typeface="Arial" panose="020B0604020202020204" pitchFamily="34" charset="0"/>
              </a:rPr>
              <a:t>event.</a:t>
            </a:r>
            <a:endParaRPr lang="en-US" sz="1400" dirty="0"/>
          </a:p>
        </p:txBody>
      </p:sp>
    </p:spTree>
    <p:extLst>
      <p:ext uri="{BB962C8B-B14F-4D97-AF65-F5344CB8AC3E}">
        <p14:creationId xmlns:p14="http://schemas.microsoft.com/office/powerpoint/2010/main" val="210674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943600" cy="1143000"/>
          </a:xfrm>
        </p:spPr>
        <p:txBody>
          <a:bodyPr/>
          <a:lstStyle/>
          <a:p>
            <a:r>
              <a:rPr lang="en-US" sz="3200" dirty="0" smtClean="0">
                <a:solidFill>
                  <a:srgbClr val="C49500"/>
                </a:solidFill>
                <a:latin typeface="Times New Roman" panose="02020603050405020304" pitchFamily="18" charset="0"/>
                <a:cs typeface="Times New Roman" panose="02020603050405020304" pitchFamily="18" charset="0"/>
              </a:rPr>
              <a:t>VOLUNTEER OPPORTUNITIES</a:t>
            </a:r>
            <a:endParaRPr lang="en-US" sz="3200" dirty="0">
              <a:solidFill>
                <a:srgbClr val="C495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143000"/>
            <a:ext cx="8610600" cy="5562600"/>
          </a:xfrm>
        </p:spPr>
        <p:txBody>
          <a:bodyPr>
            <a:normAutofit/>
          </a:bodyPr>
          <a:lstStyle/>
          <a:p>
            <a:pPr marL="0" indent="0">
              <a:buNone/>
            </a:pPr>
            <a:endParaRPr lang="en-US" sz="2000" b="1" dirty="0" smtClean="0">
              <a:solidFill>
                <a:srgbClr val="C49500"/>
              </a:solidFill>
              <a:latin typeface="Arial" panose="020B0604020202020204" pitchFamily="34" charset="0"/>
              <a:cs typeface="Arial" panose="020B0604020202020204" pitchFamily="34" charset="0"/>
            </a:endParaRPr>
          </a:p>
          <a:p>
            <a:pPr marL="0" indent="0">
              <a:buNone/>
            </a:pPr>
            <a:endParaRPr lang="en-US" sz="2000" b="1" dirty="0">
              <a:solidFill>
                <a:srgbClr val="C49500"/>
              </a:solidFill>
              <a:latin typeface="Arial" panose="020B0604020202020204" pitchFamily="34" charset="0"/>
              <a:cs typeface="Arial" panose="020B0604020202020204" pitchFamily="34" charset="0"/>
            </a:endParaRPr>
          </a:p>
          <a:p>
            <a:pPr marL="0" indent="0">
              <a:buNone/>
            </a:pPr>
            <a:r>
              <a:rPr lang="en-US" sz="2000" b="1" dirty="0" smtClean="0">
                <a:solidFill>
                  <a:srgbClr val="C49500"/>
                </a:solidFill>
                <a:cs typeface="Arial" panose="020B0604020202020204" pitchFamily="34" charset="0"/>
              </a:rPr>
              <a:t>For </a:t>
            </a:r>
            <a:r>
              <a:rPr lang="en-US" sz="2000" b="1" dirty="0">
                <a:solidFill>
                  <a:srgbClr val="C49500"/>
                </a:solidFill>
                <a:cs typeface="Arial" panose="020B0604020202020204" pitchFamily="34" charset="0"/>
              </a:rPr>
              <a:t>Volunteers 55 and Older</a:t>
            </a:r>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The Retired and Senior Volunteer Program (RSVP) is part of the Corporation for National Community Service's (CNCS) SeniorCorps. RSVP acts as a clearinghouse, connecting volunteers to positions at dozens of nonprofits throughout Cumberland and York </a:t>
            </a:r>
            <a:r>
              <a:rPr lang="en-US" sz="2000" dirty="0" smtClean="0">
                <a:cs typeface="Arial" panose="020B0604020202020204" pitchFamily="34" charset="0"/>
              </a:rPr>
              <a:t>counties.</a:t>
            </a:r>
          </a:p>
          <a:p>
            <a:pPr marL="0" indent="0">
              <a:buNone/>
            </a:pPr>
            <a:endParaRPr lang="en-US" sz="2000" dirty="0" smtClean="0">
              <a:cs typeface="Arial" panose="020B0604020202020204" pitchFamily="34" charset="0"/>
            </a:endParaRPr>
          </a:p>
          <a:p>
            <a:pPr marL="0" indent="0">
              <a:buNone/>
            </a:pPr>
            <a:r>
              <a:rPr lang="en-US" sz="2000" dirty="0">
                <a:cs typeface="Arial" panose="020B0604020202020204" pitchFamily="34" charset="0"/>
              </a:rPr>
              <a:t/>
            </a:r>
            <a:br>
              <a:rPr lang="en-US" sz="2000" dirty="0">
                <a:cs typeface="Arial" panose="020B0604020202020204" pitchFamily="34" charset="0"/>
              </a:rPr>
            </a:br>
            <a:r>
              <a:rPr lang="en-US" sz="2000" b="1" dirty="0">
                <a:solidFill>
                  <a:srgbClr val="C49500"/>
                </a:solidFill>
                <a:cs typeface="Arial" panose="020B0604020202020204" pitchFamily="34" charset="0"/>
              </a:rPr>
              <a:t>For Volunteers of All Ages</a:t>
            </a:r>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Southern Maine Agency on Aging with its many programs relies on volunteers to provide services to the thousands of older adults in need of assistance each year. </a:t>
            </a:r>
            <a:r>
              <a:rPr lang="en-US" sz="2000" dirty="0" smtClean="0">
                <a:cs typeface="Arial" panose="020B0604020202020204" pitchFamily="34" charset="0"/>
              </a:rPr>
              <a:t>  Occasional assignments a </a:t>
            </a:r>
            <a:r>
              <a:rPr lang="en-US" sz="2000" dirty="0">
                <a:cs typeface="Arial" panose="020B0604020202020204" pitchFamily="34" charset="0"/>
              </a:rPr>
              <a:t>few hours a month or </a:t>
            </a:r>
            <a:r>
              <a:rPr lang="en-US" sz="2000" dirty="0" smtClean="0">
                <a:cs typeface="Arial" panose="020B0604020202020204" pitchFamily="34" charset="0"/>
              </a:rPr>
              <a:t>assignments to keep </a:t>
            </a:r>
            <a:r>
              <a:rPr lang="en-US" sz="2000" dirty="0">
                <a:cs typeface="Arial" panose="020B0604020202020204" pitchFamily="34" charset="0"/>
              </a:rPr>
              <a:t>busy every </a:t>
            </a:r>
            <a:r>
              <a:rPr lang="en-US" sz="2000" dirty="0" smtClean="0">
                <a:cs typeface="Arial" panose="020B0604020202020204" pitchFamily="34" charset="0"/>
              </a:rPr>
              <a:t>week can be found at SMAA.</a:t>
            </a:r>
          </a:p>
          <a:p>
            <a:endParaRPr 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838806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174874"/>
            <a:ext cx="5257800" cy="4378325"/>
          </a:xfrm>
        </p:spPr>
        <p:txBody>
          <a:bodyPr>
            <a:noAutofit/>
          </a:bodyPr>
          <a:lstStyle/>
          <a:p>
            <a:pPr marL="0" indent="0">
              <a:buNone/>
            </a:pPr>
            <a:r>
              <a:rPr lang="en-US" dirty="0" smtClean="0">
                <a:cs typeface="Times New Roman" panose="02020603050405020304" pitchFamily="18" charset="0"/>
              </a:rPr>
              <a:t>Vet to Vet matches a homebound or disabled veteran with a volunteer who is a veteran for peer contact and visitation.</a:t>
            </a:r>
          </a:p>
          <a:p>
            <a:pPr marL="0" indent="0">
              <a:buNone/>
            </a:pPr>
            <a:r>
              <a:rPr lang="en-US" dirty="0" smtClean="0">
                <a:cs typeface="Times New Roman" panose="02020603050405020304" pitchFamily="18" charset="0"/>
              </a:rPr>
              <a:t>The veteran receives:</a:t>
            </a:r>
          </a:p>
          <a:p>
            <a:r>
              <a:rPr lang="en-US" dirty="0" smtClean="0">
                <a:cs typeface="Times New Roman" panose="02020603050405020304" pitchFamily="18" charset="0"/>
              </a:rPr>
              <a:t>Visits from a trained veteran volunteer</a:t>
            </a:r>
          </a:p>
          <a:p>
            <a:pPr>
              <a:buFont typeface="Arial" charset="0"/>
              <a:buChar char="•"/>
            </a:pPr>
            <a:r>
              <a:rPr lang="en-US" dirty="0" smtClean="0">
                <a:cs typeface="Times New Roman" panose="02020603050405020304" pitchFamily="18" charset="0"/>
              </a:rPr>
              <a:t>At least 2 visits a month</a:t>
            </a:r>
          </a:p>
          <a:p>
            <a:pPr>
              <a:buFont typeface="Arial" charset="0"/>
              <a:buChar char="•"/>
            </a:pPr>
            <a:r>
              <a:rPr lang="en-US" dirty="0" smtClean="0">
                <a:cs typeface="Times New Roman" panose="02020603050405020304" pitchFamily="18" charset="0"/>
              </a:rPr>
              <a:t>Companionship of a fellow veteran</a:t>
            </a:r>
          </a:p>
          <a:p>
            <a:pPr>
              <a:buFont typeface="Arial" charset="0"/>
              <a:buChar char="•"/>
            </a:pPr>
            <a:r>
              <a:rPr lang="en-US" dirty="0" smtClean="0">
                <a:cs typeface="Times New Roman" panose="02020603050405020304" pitchFamily="18" charset="0"/>
              </a:rPr>
              <a:t>Referral for services if needed</a:t>
            </a:r>
            <a:endParaRPr lang="en-US" dirty="0">
              <a:cs typeface="Times New Roman" panose="02020603050405020304" pitchFamily="18" charset="0"/>
            </a:endParaRPr>
          </a:p>
        </p:txBody>
      </p:sp>
      <p:sp>
        <p:nvSpPr>
          <p:cNvPr id="7" name="Rectangle 6"/>
          <p:cNvSpPr/>
          <p:nvPr/>
        </p:nvSpPr>
        <p:spPr>
          <a:xfrm>
            <a:off x="381000" y="1411069"/>
            <a:ext cx="8305800" cy="523220"/>
          </a:xfrm>
          <a:prstGeom prst="rect">
            <a:avLst/>
          </a:prstGeom>
        </p:spPr>
        <p:txBody>
          <a:bodyPr wrap="square">
            <a:spAutoFit/>
          </a:bodyPr>
          <a:lstStyle/>
          <a:p>
            <a:pPr lvl="0" algn="ctr"/>
            <a:r>
              <a:rPr lang="en-US" sz="2800" dirty="0" smtClean="0">
                <a:solidFill>
                  <a:srgbClr val="C49500"/>
                </a:solidFill>
                <a:latin typeface="Times New Roman" panose="02020603050405020304" pitchFamily="18" charset="0"/>
                <a:cs typeface="Times New Roman" panose="02020603050405020304" pitchFamily="18" charset="0"/>
              </a:rPr>
              <a:t>VET TO VET: VETERANS HELPING VETERANS</a:t>
            </a:r>
            <a:endParaRPr lang="en-US" sz="2800" dirty="0">
              <a:solidFill>
                <a:srgbClr val="C495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200400"/>
            <a:ext cx="2724415" cy="2094631"/>
          </a:xfrm>
          <a:prstGeom prst="rect">
            <a:avLst/>
          </a:prstGeom>
        </p:spPr>
      </p:pic>
    </p:spTree>
    <p:extLst>
      <p:ext uri="{BB962C8B-B14F-4D97-AF65-F5344CB8AC3E}">
        <p14:creationId xmlns:p14="http://schemas.microsoft.com/office/powerpoint/2010/main" val="1709566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4944E"/>
                </a:solidFill>
                <a:latin typeface="Times New Roman" panose="02020603050405020304" pitchFamily="18" charset="0"/>
                <a:cs typeface="Times New Roman" panose="02020603050405020304" pitchFamily="18" charset="0"/>
              </a:rPr>
              <a:t>OTHER RESOURCES</a:t>
            </a:r>
            <a:endParaRPr lang="en-US" dirty="0">
              <a:solidFill>
                <a:srgbClr val="54944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2800" dirty="0" smtClean="0"/>
              <a:t>Check out SMAA’s website at </a:t>
            </a:r>
            <a:r>
              <a:rPr lang="en-US" sz="2800" dirty="0" smtClean="0">
                <a:hlinkClick r:id="rId2"/>
              </a:rPr>
              <a:t>www.smaaa.org</a:t>
            </a:r>
            <a:endParaRPr lang="en-US" sz="2800" dirty="0" smtClean="0"/>
          </a:p>
          <a:p>
            <a:r>
              <a:rPr lang="en-US" sz="2800" dirty="0" smtClean="0"/>
              <a:t>Visit us on Facebook as well</a:t>
            </a:r>
          </a:p>
          <a:p>
            <a:r>
              <a:rPr lang="en-US" sz="2800" dirty="0" smtClean="0"/>
              <a:t>Sign up to receive the Senior News</a:t>
            </a:r>
            <a:endParaRPr lang="en-US" sz="2800" dirty="0"/>
          </a:p>
        </p:txBody>
      </p:sp>
      <p:pic>
        <p:nvPicPr>
          <p:cNvPr id="1026" name="Picture 2" descr="C:\Users\carolr\AppData\Local\Microsoft\Windows\Temporary Internet Files\Content.Outlook\E4G30FT1\s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191000"/>
            <a:ext cx="94488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99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895600"/>
            <a:ext cx="7315200" cy="954107"/>
          </a:xfrm>
          <a:prstGeom prst="rect">
            <a:avLst/>
          </a:prstGeom>
          <a:noFill/>
        </p:spPr>
        <p:txBody>
          <a:bodyPr wrap="square" numCol="1" rtlCol="0">
            <a:spAutoFit/>
          </a:bodyPr>
          <a:lstStyle/>
          <a:p>
            <a:pPr algn="ctr"/>
            <a:r>
              <a:rPr lang="en-US" sz="2800" b="1" dirty="0" smtClean="0"/>
              <a:t>You are now ready to take the Quiz and begin volunteering!</a:t>
            </a:r>
            <a:endParaRPr lang="en-US" sz="2800" b="1" dirty="0"/>
          </a:p>
        </p:txBody>
      </p:sp>
      <p:sp>
        <p:nvSpPr>
          <p:cNvPr id="4" name="Rectangle 3"/>
          <p:cNvSpPr/>
          <p:nvPr/>
        </p:nvSpPr>
        <p:spPr>
          <a:xfrm>
            <a:off x="457200" y="1752600"/>
            <a:ext cx="8229600" cy="707886"/>
          </a:xfrm>
          <a:prstGeom prst="rect">
            <a:avLst/>
          </a:prstGeom>
        </p:spPr>
        <p:txBody>
          <a:bodyPr>
            <a:spAutoFit/>
          </a:bodyPr>
          <a:lstStyle/>
          <a:p>
            <a:pPr lvl="0" algn="ctr"/>
            <a:r>
              <a:rPr lang="en-US" sz="4000" dirty="0" smtClean="0">
                <a:solidFill>
                  <a:srgbClr val="54944E"/>
                </a:solidFill>
                <a:latin typeface="Times New Roman" panose="02020603050405020304" pitchFamily="18" charset="0"/>
                <a:cs typeface="Times New Roman" panose="02020603050405020304" pitchFamily="18" charset="0"/>
              </a:rPr>
              <a:t>THANK YOU</a:t>
            </a:r>
            <a:endParaRPr lang="en-US" sz="4000" dirty="0">
              <a:solidFill>
                <a:srgbClr val="5494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148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1" y="2518350"/>
            <a:ext cx="7751618" cy="3693319"/>
          </a:xfrm>
          <a:prstGeom prst="rect">
            <a:avLst/>
          </a:prstGeom>
          <a:noFill/>
        </p:spPr>
        <p:txBody>
          <a:bodyPr wrap="square" numCol="1" rtlCol="0">
            <a:spAutoFit/>
          </a:bodyPr>
          <a:lstStyle/>
          <a:p>
            <a:pPr marL="342900" indent="-342900">
              <a:lnSpc>
                <a:spcPct val="150000"/>
              </a:lnSpc>
              <a:buFont typeface="Arial" panose="020B0604020202020204" pitchFamily="34" charset="0"/>
              <a:buChar char="•"/>
            </a:pPr>
            <a:r>
              <a:rPr lang="en-US" sz="2800" dirty="0" smtClean="0"/>
              <a:t>Private nonprofit (501c3)</a:t>
            </a:r>
          </a:p>
          <a:p>
            <a:pPr marL="342900" indent="-342900">
              <a:lnSpc>
                <a:spcPct val="150000"/>
              </a:lnSpc>
              <a:buFont typeface="Arial" panose="020B0604020202020204" pitchFamily="34" charset="0"/>
              <a:buChar char="•"/>
            </a:pPr>
            <a:r>
              <a:rPr lang="en-US" sz="2800" dirty="0" smtClean="0"/>
              <a:t>Geographic service areas </a:t>
            </a:r>
            <a:r>
              <a:rPr lang="en-US" sz="1600" dirty="0" smtClean="0"/>
              <a:t>(</a:t>
            </a:r>
            <a:r>
              <a:rPr lang="en-US" dirty="0" smtClean="0"/>
              <a:t>York and Cumberland Counties)</a:t>
            </a:r>
          </a:p>
          <a:p>
            <a:pPr marL="342900" indent="-342900">
              <a:lnSpc>
                <a:spcPct val="150000"/>
              </a:lnSpc>
              <a:buFont typeface="Arial" panose="020B0604020202020204" pitchFamily="34" charset="0"/>
              <a:buChar char="•"/>
            </a:pPr>
            <a:r>
              <a:rPr lang="en-US" sz="2800" dirty="0" smtClean="0"/>
              <a:t>Older Americans Act</a:t>
            </a:r>
          </a:p>
          <a:p>
            <a:pPr marL="342900" indent="-342900">
              <a:lnSpc>
                <a:spcPct val="150000"/>
              </a:lnSpc>
              <a:buFont typeface="Arial" panose="020B0604020202020204" pitchFamily="34" charset="0"/>
              <a:buChar char="•"/>
            </a:pPr>
            <a:r>
              <a:rPr lang="en-US" sz="2800" dirty="0" smtClean="0"/>
              <a:t>Age 55 and up / adults with disabilities</a:t>
            </a:r>
          </a:p>
          <a:p>
            <a:pPr marL="342900" indent="-342900">
              <a:lnSpc>
                <a:spcPct val="150000"/>
              </a:lnSpc>
              <a:buFont typeface="Arial" panose="020B0604020202020204" pitchFamily="34" charset="0"/>
              <a:buChar char="•"/>
            </a:pPr>
            <a:r>
              <a:rPr lang="en-US" sz="2800" dirty="0" smtClean="0"/>
              <a:t>National network of AAA / ADRC’s </a:t>
            </a:r>
          </a:p>
          <a:p>
            <a:r>
              <a:rPr lang="en-US" sz="2400" dirty="0" smtClean="0"/>
              <a:t>Area Agency on Aging/Aging </a:t>
            </a:r>
            <a:r>
              <a:rPr lang="en-US" sz="2400" dirty="0"/>
              <a:t>&amp; Disability Resource </a:t>
            </a:r>
            <a:r>
              <a:rPr lang="en-US" sz="2400" dirty="0" smtClean="0"/>
              <a:t>Centers</a:t>
            </a:r>
          </a:p>
        </p:txBody>
      </p:sp>
      <p:sp>
        <p:nvSpPr>
          <p:cNvPr id="4" name="Rectangle 3"/>
          <p:cNvSpPr/>
          <p:nvPr/>
        </p:nvSpPr>
        <p:spPr>
          <a:xfrm>
            <a:off x="114300" y="1411069"/>
            <a:ext cx="8915400" cy="954107"/>
          </a:xfrm>
          <a:prstGeom prst="rect">
            <a:avLst/>
          </a:prstGeom>
        </p:spPr>
        <p:txBody>
          <a:bodyPr wrap="square">
            <a:spAutoFit/>
          </a:bodyPr>
          <a:lstStyle/>
          <a:p>
            <a:pPr lvl="0" algn="ctr"/>
            <a:r>
              <a:rPr lang="en-US" sz="2800" dirty="0" smtClean="0">
                <a:solidFill>
                  <a:srgbClr val="54944E"/>
                </a:solidFill>
                <a:latin typeface="Times New Roman" panose="02020603050405020304" pitchFamily="18" charset="0"/>
                <a:cs typeface="Times New Roman" panose="02020603050405020304" pitchFamily="18" charset="0"/>
              </a:rPr>
              <a:t>Southern Maine Agency on Aging </a:t>
            </a:r>
          </a:p>
          <a:p>
            <a:pPr lvl="0" algn="ctr"/>
            <a:r>
              <a:rPr lang="en-US" sz="2800" dirty="0" smtClean="0">
                <a:solidFill>
                  <a:srgbClr val="54944E"/>
                </a:solidFill>
                <a:latin typeface="Times New Roman" panose="02020603050405020304" pitchFamily="18" charset="0"/>
                <a:cs typeface="Times New Roman" panose="02020603050405020304" pitchFamily="18" charset="0"/>
              </a:rPr>
              <a:t>AGING AND DISABILITY RESOURCE CENTER</a:t>
            </a:r>
            <a:endParaRPr lang="en-US" sz="2800" dirty="0">
              <a:solidFill>
                <a:srgbClr val="5494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64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905000"/>
            <a:ext cx="8077200" cy="4708981"/>
          </a:xfrm>
          <a:prstGeom prst="rect">
            <a:avLst/>
          </a:prstGeom>
          <a:noFill/>
        </p:spPr>
        <p:txBody>
          <a:bodyPr wrap="square" numCol="2" rtlCol="0">
            <a:spAutoFit/>
          </a:bodyPr>
          <a:lstStyle/>
          <a:p>
            <a:pPr marL="342900" indent="-342900">
              <a:buFont typeface="Arial" panose="020B0604020202020204" pitchFamily="34" charset="0"/>
              <a:buChar char="•"/>
            </a:pPr>
            <a:r>
              <a:rPr lang="en-US" sz="3000" dirty="0" smtClean="0"/>
              <a:t>Up to date information</a:t>
            </a:r>
          </a:p>
          <a:p>
            <a:pPr marL="342900" indent="-342900">
              <a:buFont typeface="Arial" panose="020B0604020202020204" pitchFamily="34" charset="0"/>
              <a:buChar char="•"/>
            </a:pPr>
            <a:r>
              <a:rPr lang="en-US" sz="3000" dirty="0" smtClean="0"/>
              <a:t>Family Caregiving Resources</a:t>
            </a:r>
          </a:p>
          <a:p>
            <a:pPr marL="342900" indent="-342900">
              <a:buFont typeface="Arial" panose="020B0604020202020204" pitchFamily="34" charset="0"/>
              <a:buChar char="•"/>
            </a:pPr>
            <a:r>
              <a:rPr lang="en-US" sz="3000" dirty="0" smtClean="0"/>
              <a:t>Resource connections</a:t>
            </a:r>
          </a:p>
          <a:p>
            <a:pPr marL="342900" indent="-342900">
              <a:buFont typeface="Arial" panose="020B0604020202020204" pitchFamily="34" charset="0"/>
              <a:buChar char="•"/>
            </a:pPr>
            <a:r>
              <a:rPr lang="en-US" sz="3000" dirty="0" smtClean="0"/>
              <a:t>Problem solving</a:t>
            </a:r>
          </a:p>
          <a:p>
            <a:pPr marL="342900" indent="-342900">
              <a:buFont typeface="Arial" panose="020B0604020202020204" pitchFamily="34" charset="0"/>
              <a:buChar char="•"/>
            </a:pPr>
            <a:r>
              <a:rPr lang="en-US" sz="3000" dirty="0" smtClean="0"/>
              <a:t>Food Services</a:t>
            </a:r>
          </a:p>
          <a:p>
            <a:pPr marL="342900" indent="-342900">
              <a:buFont typeface="Arial" panose="020B0604020202020204" pitchFamily="34" charset="0"/>
              <a:buChar char="•"/>
            </a:pPr>
            <a:r>
              <a:rPr lang="en-US" sz="3000" dirty="0" smtClean="0"/>
              <a:t>Volunteer Opportunities</a:t>
            </a:r>
          </a:p>
          <a:p>
            <a:pPr marL="342900" indent="-342900">
              <a:buFont typeface="Arial" panose="020B0604020202020204" pitchFamily="34" charset="0"/>
              <a:buChar char="•"/>
            </a:pPr>
            <a:r>
              <a:rPr lang="en-US" sz="3000" dirty="0" smtClean="0"/>
              <a:t>Partnerships</a:t>
            </a:r>
          </a:p>
          <a:p>
            <a:pPr marL="342900" indent="-342900">
              <a:buFont typeface="Arial" panose="020B0604020202020204" pitchFamily="34" charset="0"/>
              <a:buChar char="•"/>
            </a:pPr>
            <a:r>
              <a:rPr lang="en-US" sz="3000" dirty="0" smtClean="0"/>
              <a:t>Adult Day Services</a:t>
            </a:r>
          </a:p>
          <a:p>
            <a:pPr marL="342900" indent="-342900">
              <a:buFont typeface="Arial" panose="020B0604020202020204" pitchFamily="34" charset="0"/>
              <a:buChar char="•"/>
            </a:pPr>
            <a:r>
              <a:rPr lang="en-US" sz="3000" dirty="0" smtClean="0"/>
              <a:t>Housing with options</a:t>
            </a:r>
          </a:p>
          <a:p>
            <a:pPr marL="342900" indent="-342900">
              <a:buFont typeface="Arial" panose="020B0604020202020204" pitchFamily="34" charset="0"/>
              <a:buChar char="•"/>
            </a:pPr>
            <a:r>
              <a:rPr lang="en-US" sz="3000" dirty="0"/>
              <a:t>Health </a:t>
            </a:r>
            <a:r>
              <a:rPr lang="en-US" sz="3000" dirty="0" smtClean="0"/>
              <a:t>promotion</a:t>
            </a:r>
          </a:p>
          <a:p>
            <a:pPr marL="342900" indent="-342900">
              <a:buFont typeface="Arial" panose="020B0604020202020204" pitchFamily="34" charset="0"/>
              <a:buChar char="•"/>
            </a:pPr>
            <a:r>
              <a:rPr lang="en-US" sz="3000" dirty="0" smtClean="0"/>
              <a:t>Medicare &amp; Insurance information</a:t>
            </a:r>
          </a:p>
          <a:p>
            <a:pPr marL="342900" indent="-342900">
              <a:buFont typeface="Arial" panose="020B0604020202020204" pitchFamily="34" charset="0"/>
              <a:buChar char="•"/>
            </a:pPr>
            <a:r>
              <a:rPr lang="en-US" sz="3000" dirty="0" smtClean="0"/>
              <a:t>Check writing &amp; budget assistance</a:t>
            </a:r>
            <a:endParaRPr lang="en-US" sz="3000" dirty="0"/>
          </a:p>
          <a:p>
            <a:endParaRPr lang="en-US" sz="2800" dirty="0"/>
          </a:p>
        </p:txBody>
      </p:sp>
      <p:sp>
        <p:nvSpPr>
          <p:cNvPr id="4" name="Rectangle 3"/>
          <p:cNvSpPr/>
          <p:nvPr/>
        </p:nvSpPr>
        <p:spPr>
          <a:xfrm>
            <a:off x="457200" y="1143000"/>
            <a:ext cx="8229600" cy="584775"/>
          </a:xfrm>
          <a:prstGeom prst="rect">
            <a:avLst/>
          </a:prstGeom>
        </p:spPr>
        <p:txBody>
          <a:bodyPr>
            <a:spAutoFit/>
          </a:bodyPr>
          <a:lstStyle/>
          <a:p>
            <a:pPr lvl="0" algn="ctr"/>
            <a:r>
              <a:rPr lang="en-US" sz="3200" dirty="0" smtClean="0">
                <a:solidFill>
                  <a:srgbClr val="54944E"/>
                </a:solidFill>
                <a:latin typeface="Times New Roman" panose="02020603050405020304" pitchFamily="18" charset="0"/>
                <a:cs typeface="Times New Roman" panose="02020603050405020304" pitchFamily="18" charset="0"/>
              </a:rPr>
              <a:t>WHAT DO WE OFFER?</a:t>
            </a:r>
            <a:endParaRPr lang="en-US" sz="3200" dirty="0">
              <a:solidFill>
                <a:srgbClr val="5494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60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2209800"/>
            <a:ext cx="7315200" cy="4247317"/>
          </a:xfrm>
          <a:prstGeom prst="rect">
            <a:avLst/>
          </a:prstGeom>
          <a:noFill/>
        </p:spPr>
        <p:txBody>
          <a:bodyPr wrap="square" numCol="1" rtlCol="0">
            <a:spAutoFit/>
          </a:bodyPr>
          <a:lstStyle/>
          <a:p>
            <a:r>
              <a:rPr lang="en-US" sz="3000" dirty="0" smtClean="0"/>
              <a:t>Aging and Disability Resource Center:</a:t>
            </a:r>
          </a:p>
          <a:p>
            <a:pPr marL="1257300" lvl="2" indent="-342900">
              <a:buFont typeface="Arial" panose="020B0604020202020204" pitchFamily="34" charset="0"/>
              <a:buChar char="•"/>
            </a:pPr>
            <a:r>
              <a:rPr lang="en-US" sz="3000" dirty="0" smtClean="0"/>
              <a:t>Information on and referral to available services</a:t>
            </a:r>
          </a:p>
          <a:p>
            <a:pPr marL="1257300" lvl="2" indent="-342900">
              <a:buFont typeface="Arial" panose="020B0604020202020204" pitchFamily="34" charset="0"/>
              <a:buChar char="•"/>
            </a:pPr>
            <a:r>
              <a:rPr lang="en-US" sz="3000" dirty="0" smtClean="0"/>
              <a:t>Health insurance counseling (Medicare)</a:t>
            </a:r>
          </a:p>
          <a:p>
            <a:pPr marL="1257300" lvl="2" indent="-342900">
              <a:buFont typeface="Arial" panose="020B0604020202020204" pitchFamily="34" charset="0"/>
              <a:buChar char="•"/>
            </a:pPr>
            <a:r>
              <a:rPr lang="en-US" sz="3000" dirty="0" smtClean="0"/>
              <a:t>Family Caregiver Support Program</a:t>
            </a:r>
          </a:p>
          <a:p>
            <a:pPr marL="1257300" lvl="2" indent="-342900">
              <a:buFont typeface="Arial" panose="020B0604020202020204" pitchFamily="34" charset="0"/>
              <a:buChar char="•"/>
            </a:pPr>
            <a:r>
              <a:rPr lang="en-US" sz="3000" dirty="0" smtClean="0"/>
              <a:t>The Caregiver Respite Program</a:t>
            </a:r>
          </a:p>
          <a:p>
            <a:pPr marL="1257300" lvl="2" indent="-342900">
              <a:buFont typeface="Arial" panose="020B0604020202020204" pitchFamily="34" charset="0"/>
              <a:buChar char="•"/>
            </a:pPr>
            <a:r>
              <a:rPr lang="en-US" sz="3000" dirty="0" smtClean="0"/>
              <a:t>The Money Minders Program</a:t>
            </a:r>
          </a:p>
          <a:p>
            <a:pPr marL="1257300" lvl="2" indent="-342900">
              <a:buFont typeface="Arial" panose="020B0604020202020204" pitchFamily="34" charset="0"/>
              <a:buChar char="•"/>
            </a:pPr>
            <a:r>
              <a:rPr lang="en-US" sz="3000" dirty="0" smtClean="0"/>
              <a:t>SOS emergency cell phones</a:t>
            </a:r>
            <a:endParaRPr lang="en-US" sz="3000" dirty="0"/>
          </a:p>
        </p:txBody>
      </p:sp>
      <p:sp>
        <p:nvSpPr>
          <p:cNvPr id="4" name="Rectangle 3"/>
          <p:cNvSpPr/>
          <p:nvPr/>
        </p:nvSpPr>
        <p:spPr>
          <a:xfrm>
            <a:off x="457200" y="1411069"/>
            <a:ext cx="8229600" cy="584775"/>
          </a:xfrm>
          <a:prstGeom prst="rect">
            <a:avLst/>
          </a:prstGeom>
        </p:spPr>
        <p:txBody>
          <a:bodyPr>
            <a:spAutoFit/>
          </a:bodyPr>
          <a:lstStyle/>
          <a:p>
            <a:pPr lvl="0" algn="ctr"/>
            <a:r>
              <a:rPr lang="en-US" sz="3200" dirty="0" smtClean="0">
                <a:solidFill>
                  <a:srgbClr val="447BBF"/>
                </a:solidFill>
                <a:latin typeface="Times New Roman" panose="02020603050405020304" pitchFamily="18" charset="0"/>
                <a:cs typeface="Times New Roman" panose="02020603050405020304" pitchFamily="18" charset="0"/>
              </a:rPr>
              <a:t>INFORMATION AND REFERRAL</a:t>
            </a:r>
            <a:endParaRPr lang="en-US" sz="3200" dirty="0">
              <a:solidFill>
                <a:srgbClr val="447BB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2514600"/>
            <a:ext cx="4953000" cy="3539430"/>
          </a:xfrm>
          <a:prstGeom prst="rect">
            <a:avLst/>
          </a:prstGeom>
          <a:noFill/>
        </p:spPr>
        <p:txBody>
          <a:bodyPr wrap="square" numCol="1" rtlCol="0">
            <a:spAutoFit/>
          </a:bodyPr>
          <a:lstStyle/>
          <a:p>
            <a:pPr marL="342900" indent="-342900">
              <a:buFont typeface="Arial" panose="020B0604020202020204" pitchFamily="34" charset="0"/>
              <a:buChar char="•"/>
            </a:pPr>
            <a:r>
              <a:rPr lang="en-US" sz="3200" dirty="0" smtClean="0"/>
              <a:t>Professional social workers</a:t>
            </a:r>
          </a:p>
          <a:p>
            <a:pPr marL="342900" indent="-342900">
              <a:buFont typeface="Arial" panose="020B0604020202020204" pitchFamily="34" charset="0"/>
              <a:buChar char="•"/>
            </a:pPr>
            <a:r>
              <a:rPr lang="en-US" sz="3200" dirty="0" smtClean="0"/>
              <a:t>Some home visits</a:t>
            </a:r>
          </a:p>
          <a:p>
            <a:pPr marL="342900" indent="-342900">
              <a:buFont typeface="Arial" panose="020B0604020202020204" pitchFamily="34" charset="0"/>
              <a:buChar char="•"/>
            </a:pPr>
            <a:r>
              <a:rPr lang="en-US" sz="3200" dirty="0" smtClean="0"/>
              <a:t>Deal with complex situations</a:t>
            </a:r>
          </a:p>
          <a:p>
            <a:pPr marL="342900" indent="-342900">
              <a:buFont typeface="Arial" panose="020B0604020202020204" pitchFamily="34" charset="0"/>
              <a:buChar char="•"/>
            </a:pPr>
            <a:r>
              <a:rPr lang="en-US" sz="3200" dirty="0" smtClean="0"/>
              <a:t>Help connect with needed programs</a:t>
            </a:r>
          </a:p>
          <a:p>
            <a:pPr marL="342900" indent="-342900">
              <a:buFont typeface="Arial" panose="020B0604020202020204" pitchFamily="34" charset="0"/>
              <a:buChar char="•"/>
            </a:pPr>
            <a:r>
              <a:rPr lang="en-US" sz="3200" dirty="0" smtClean="0">
                <a:solidFill>
                  <a:srgbClr val="447BBF"/>
                </a:solidFill>
              </a:rPr>
              <a:t>Not a crisis program</a:t>
            </a:r>
            <a:endParaRPr lang="en-US" sz="3200" dirty="0">
              <a:solidFill>
                <a:srgbClr val="447BBF"/>
              </a:solidFill>
            </a:endParaRPr>
          </a:p>
        </p:txBody>
      </p:sp>
      <p:sp>
        <p:nvSpPr>
          <p:cNvPr id="4" name="Rectangle 3"/>
          <p:cNvSpPr/>
          <p:nvPr/>
        </p:nvSpPr>
        <p:spPr>
          <a:xfrm>
            <a:off x="457200" y="1320225"/>
            <a:ext cx="8229600" cy="584775"/>
          </a:xfrm>
          <a:prstGeom prst="rect">
            <a:avLst/>
          </a:prstGeom>
        </p:spPr>
        <p:txBody>
          <a:bodyPr>
            <a:spAutoFit/>
          </a:bodyPr>
          <a:lstStyle/>
          <a:p>
            <a:pPr lvl="0" algn="ctr"/>
            <a:r>
              <a:rPr lang="en-US" sz="3200" dirty="0" smtClean="0">
                <a:solidFill>
                  <a:srgbClr val="447BBF"/>
                </a:solidFill>
                <a:latin typeface="Times New Roman" panose="02020603050405020304" pitchFamily="18" charset="0"/>
                <a:cs typeface="Times New Roman" panose="02020603050405020304" pitchFamily="18" charset="0"/>
              </a:rPr>
              <a:t>OUTREACH</a:t>
            </a:r>
            <a:endParaRPr lang="en-US" sz="3200" dirty="0">
              <a:solidFill>
                <a:srgbClr val="447BB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6316" y="2438400"/>
            <a:ext cx="2439484" cy="3657600"/>
          </a:xfrm>
          <a:prstGeom prst="rect">
            <a:avLst/>
          </a:prstGeom>
        </p:spPr>
      </p:pic>
    </p:spTree>
    <p:extLst>
      <p:ext uri="{BB962C8B-B14F-4D97-AF65-F5344CB8AC3E}">
        <p14:creationId xmlns:p14="http://schemas.microsoft.com/office/powerpoint/2010/main" val="326639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latin typeface="Times New Roman" panose="02020603050405020304" pitchFamily="18" charset="0"/>
                <a:cs typeface="Times New Roman" panose="02020603050405020304" pitchFamily="18" charset="0"/>
              </a:rPr>
              <a:t>NUTRITION SERVICES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Southern Maine Agency on Aging nutrition services offers four ways to access delicious healthy meals.</a:t>
            </a:r>
          </a:p>
          <a:p>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4" name="Rectangle 3"/>
          <p:cNvSpPr/>
          <p:nvPr/>
        </p:nvSpPr>
        <p:spPr>
          <a:xfrm>
            <a:off x="2133600" y="2800133"/>
            <a:ext cx="7010400" cy="3231654"/>
          </a:xfrm>
          <a:prstGeom prst="rect">
            <a:avLst/>
          </a:prstGeom>
        </p:spPr>
        <p:txBody>
          <a:bodyPr wrap="square">
            <a:spAutoFit/>
          </a:bodyPr>
          <a:lstStyle/>
          <a:p>
            <a:pPr marL="800100" lvl="1" indent="-342900">
              <a:buFont typeface="Arial" panose="020B0604020202020204" pitchFamily="34" charset="0"/>
              <a:buChar char="•"/>
            </a:pPr>
            <a:endParaRPr lang="en-US" sz="2200" dirty="0" smtClean="0"/>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3200" dirty="0" smtClean="0"/>
              <a:t>Meals </a:t>
            </a:r>
            <a:r>
              <a:rPr lang="en-US" sz="3200" dirty="0"/>
              <a:t>on Wheels</a:t>
            </a:r>
          </a:p>
          <a:p>
            <a:pPr marL="800100" lvl="1" indent="-342900">
              <a:buFont typeface="Arial" panose="020B0604020202020204" pitchFamily="34" charset="0"/>
              <a:buChar char="•"/>
            </a:pPr>
            <a:r>
              <a:rPr lang="en-US" sz="3200" dirty="0"/>
              <a:t>“As You Like It”</a:t>
            </a:r>
          </a:p>
          <a:p>
            <a:pPr marL="800100" lvl="1" indent="-342900">
              <a:buFont typeface="Arial" panose="020B0604020202020204" pitchFamily="34" charset="0"/>
              <a:buChar char="•"/>
            </a:pPr>
            <a:r>
              <a:rPr lang="en-US" sz="3200" dirty="0"/>
              <a:t>Community Cafés</a:t>
            </a:r>
          </a:p>
          <a:p>
            <a:pPr marL="800100" lvl="1" indent="-342900">
              <a:buFont typeface="Arial" panose="020B0604020202020204" pitchFamily="34" charset="0"/>
              <a:buChar char="•"/>
            </a:pPr>
            <a:r>
              <a:rPr lang="en-US" sz="3200" dirty="0"/>
              <a:t>Simply Delivered: </a:t>
            </a:r>
            <a:endParaRPr lang="en-US" sz="3200" dirty="0" smtClean="0"/>
          </a:p>
          <a:p>
            <a:pPr lvl="2"/>
            <a:r>
              <a:rPr lang="en-US" sz="3200" dirty="0" smtClean="0"/>
              <a:t>Meals </a:t>
            </a:r>
            <a:r>
              <a:rPr lang="en-US" sz="3200" dirty="0"/>
              <a:t>Ready When You Are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85" y="3352799"/>
            <a:ext cx="1978246" cy="2986763"/>
          </a:xfrm>
          <a:prstGeom prst="rect">
            <a:avLst/>
          </a:prstGeom>
        </p:spPr>
      </p:pic>
    </p:spTree>
    <p:extLst>
      <p:ext uri="{BB962C8B-B14F-4D97-AF65-F5344CB8AC3E}">
        <p14:creationId xmlns:p14="http://schemas.microsoft.com/office/powerpoint/2010/main" val="3879689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15400" cy="5715000"/>
          </a:xfrm>
        </p:spPr>
        <p:txBody>
          <a:bodyPr>
            <a:normAutofit fontScale="92500" lnSpcReduction="20000"/>
          </a:bodyPr>
          <a:lstStyle/>
          <a:p>
            <a:pPr marL="0" indent="0" algn="ctr">
              <a:buNone/>
            </a:pPr>
            <a:endParaRPr lang="en-US" sz="2800" dirty="0">
              <a:solidFill>
                <a:prstClr val="black"/>
              </a:solidFill>
            </a:endParaRPr>
          </a:p>
          <a:p>
            <a:pPr marL="800100" lvl="1" indent="-342900">
              <a:buFont typeface="Arial" panose="020B0604020202020204" pitchFamily="34" charset="0"/>
              <a:buChar char="•"/>
            </a:pPr>
            <a:r>
              <a:rPr lang="en-US" sz="2400" dirty="0">
                <a:solidFill>
                  <a:prstClr val="black"/>
                </a:solidFill>
              </a:rPr>
              <a:t>Nutritious home-delivered  meals for homebound </a:t>
            </a:r>
            <a:r>
              <a:rPr lang="en-US" sz="2400" dirty="0" smtClean="0">
                <a:solidFill>
                  <a:prstClr val="black"/>
                </a:solidFill>
              </a:rPr>
              <a:t>seniors</a:t>
            </a:r>
          </a:p>
          <a:p>
            <a:pPr lvl="1">
              <a:buFont typeface="Arial" panose="020B0604020202020204" pitchFamily="34" charset="0"/>
              <a:buChar char="•"/>
            </a:pPr>
            <a:r>
              <a:rPr lang="en-US" sz="2400" dirty="0" smtClean="0">
                <a:solidFill>
                  <a:prstClr val="black"/>
                </a:solidFill>
              </a:rPr>
              <a:t> Social connection 3 ways - meal delivery, meal heating service, or phone pal volunteers</a:t>
            </a:r>
          </a:p>
          <a:p>
            <a:pPr marL="457200" lvl="1" indent="0">
              <a:buNone/>
            </a:pPr>
            <a:r>
              <a:rPr lang="en-US" sz="2400" dirty="0">
                <a:solidFill>
                  <a:srgbClr val="FF6600"/>
                </a:solidFill>
              </a:rPr>
              <a:t>	</a:t>
            </a:r>
            <a:r>
              <a:rPr lang="en-US" sz="2400" dirty="0" smtClean="0">
                <a:solidFill>
                  <a:srgbClr val="FF6600"/>
                </a:solidFill>
              </a:rPr>
              <a:t>Qualify </a:t>
            </a:r>
            <a:r>
              <a:rPr lang="en-US" sz="2400" dirty="0">
                <a:solidFill>
                  <a:srgbClr val="FF6600"/>
                </a:solidFill>
              </a:rPr>
              <a:t>for our Meals on Wheels program </a:t>
            </a:r>
            <a:r>
              <a:rPr lang="en-US" sz="2400" dirty="0" smtClean="0">
                <a:solidFill>
                  <a:srgbClr val="FF6600"/>
                </a:solidFill>
              </a:rPr>
              <a:t>if you are</a:t>
            </a:r>
            <a:r>
              <a:rPr lang="en-US" sz="2400" dirty="0" smtClean="0"/>
              <a:t>: </a:t>
            </a:r>
          </a:p>
          <a:p>
            <a:pPr marL="457200" lvl="1" indent="0">
              <a:buNone/>
            </a:pPr>
            <a:r>
              <a:rPr lang="en-US" sz="2400" dirty="0"/>
              <a:t/>
            </a:r>
            <a:br>
              <a:rPr lang="en-US" sz="2400" dirty="0"/>
            </a:br>
            <a:r>
              <a:rPr lang="en-US" sz="2400" dirty="0" smtClean="0"/>
              <a:t>     • </a:t>
            </a:r>
            <a:r>
              <a:rPr lang="en-US" sz="2400" dirty="0"/>
              <a:t>Age 60 or </a:t>
            </a:r>
            <a:r>
              <a:rPr lang="en-US" sz="2400" dirty="0" smtClean="0"/>
              <a:t>older;</a:t>
            </a:r>
            <a:r>
              <a:rPr lang="en-US" sz="2400" dirty="0"/>
              <a:t/>
            </a:r>
            <a:br>
              <a:rPr lang="en-US" sz="2400" dirty="0"/>
            </a:br>
            <a:r>
              <a:rPr lang="en-US" sz="2400" dirty="0"/>
              <a:t> </a:t>
            </a:r>
            <a:r>
              <a:rPr lang="en-US" sz="2400" dirty="0" smtClean="0"/>
              <a:t>    • </a:t>
            </a:r>
            <a:r>
              <a:rPr lang="en-US" sz="2400" dirty="0"/>
              <a:t>Primarily homebound or </a:t>
            </a:r>
            <a:r>
              <a:rPr lang="en-US" sz="2400" dirty="0" smtClean="0"/>
              <a:t>get out with difficulty;</a:t>
            </a:r>
            <a:r>
              <a:rPr lang="en-US" sz="2400" dirty="0"/>
              <a:t/>
            </a:r>
            <a:br>
              <a:rPr lang="en-US" sz="2400" dirty="0"/>
            </a:br>
            <a:r>
              <a:rPr lang="en-US" sz="2400" dirty="0"/>
              <a:t> </a:t>
            </a:r>
            <a:r>
              <a:rPr lang="en-US" sz="2400" dirty="0" smtClean="0"/>
              <a:t>    • </a:t>
            </a:r>
            <a:r>
              <a:rPr lang="en-US" sz="2400" dirty="0"/>
              <a:t>Unable to regularly prepare nutritious </a:t>
            </a:r>
            <a:r>
              <a:rPr lang="en-US" sz="2400" dirty="0" smtClean="0"/>
              <a:t>meals;</a:t>
            </a:r>
            <a:r>
              <a:rPr lang="en-US" sz="2400" dirty="0"/>
              <a:t/>
            </a:r>
            <a:br>
              <a:rPr lang="en-US" sz="2400" dirty="0"/>
            </a:br>
            <a:r>
              <a:rPr lang="en-US" sz="2400" dirty="0" smtClean="0"/>
              <a:t>     • Are home to receive </a:t>
            </a:r>
            <a:r>
              <a:rPr lang="en-US" sz="2400" dirty="0"/>
              <a:t>meals during the </a:t>
            </a:r>
            <a:r>
              <a:rPr lang="en-US" sz="2400" dirty="0" smtClean="0"/>
              <a:t>delivery</a:t>
            </a:r>
          </a:p>
          <a:p>
            <a:pPr marL="457200" lvl="1" indent="0">
              <a:buNone/>
            </a:pPr>
            <a:r>
              <a:rPr lang="en-US" sz="2400" dirty="0"/>
              <a:t> </a:t>
            </a:r>
            <a:r>
              <a:rPr lang="en-US" sz="2400" dirty="0" smtClean="0"/>
              <a:t>       </a:t>
            </a:r>
            <a:r>
              <a:rPr lang="en-US" sz="2400" dirty="0"/>
              <a:t>time </a:t>
            </a:r>
            <a:r>
              <a:rPr lang="en-US" sz="2400" dirty="0" smtClean="0"/>
              <a:t>frame;</a:t>
            </a:r>
            <a:r>
              <a:rPr lang="en-US" sz="2400" dirty="0"/>
              <a:t/>
            </a:r>
            <a:br>
              <a:rPr lang="en-US" sz="2400" dirty="0"/>
            </a:br>
            <a:r>
              <a:rPr lang="en-US" sz="2400" dirty="0" smtClean="0"/>
              <a:t>     • </a:t>
            </a:r>
            <a:r>
              <a:rPr lang="en-US" sz="2400" dirty="0"/>
              <a:t>Agree to an in-home nutritional </a:t>
            </a:r>
            <a:r>
              <a:rPr lang="en-US" sz="2400" dirty="0" smtClean="0"/>
              <a:t>assessment</a:t>
            </a:r>
          </a:p>
          <a:p>
            <a:pPr marL="457200" lvl="1" indent="0">
              <a:buNone/>
            </a:pPr>
            <a:r>
              <a:rPr lang="en-US" sz="2400" dirty="0"/>
              <a:t> </a:t>
            </a:r>
            <a:r>
              <a:rPr lang="en-US" sz="2400" dirty="0" smtClean="0"/>
              <a:t>      </a:t>
            </a:r>
            <a:r>
              <a:rPr lang="en-US" sz="2400" dirty="0"/>
              <a:t>(An in-home nutritional assessment will </a:t>
            </a:r>
            <a:r>
              <a:rPr lang="en-US" sz="2400" dirty="0" smtClean="0"/>
              <a:t>be</a:t>
            </a:r>
          </a:p>
          <a:p>
            <a:pPr marL="457200" lvl="1" indent="0">
              <a:buNone/>
            </a:pPr>
            <a:r>
              <a:rPr lang="en-US" sz="2400" dirty="0"/>
              <a:t> </a:t>
            </a:r>
            <a:r>
              <a:rPr lang="en-US" sz="2400" dirty="0" smtClean="0"/>
              <a:t>      </a:t>
            </a:r>
            <a:r>
              <a:rPr lang="en-US" sz="2400" dirty="0"/>
              <a:t>completed within 9 business days of </a:t>
            </a:r>
            <a:r>
              <a:rPr lang="en-US" sz="2400" dirty="0" smtClean="0"/>
              <a:t>the</a:t>
            </a:r>
          </a:p>
          <a:p>
            <a:pPr marL="457200" lvl="1" indent="0">
              <a:buNone/>
            </a:pPr>
            <a:r>
              <a:rPr lang="en-US" sz="2400" dirty="0"/>
              <a:t> </a:t>
            </a:r>
            <a:r>
              <a:rPr lang="en-US" sz="2400" dirty="0" smtClean="0"/>
              <a:t>      </a:t>
            </a:r>
            <a:r>
              <a:rPr lang="en-US" sz="2400" dirty="0"/>
              <a:t>first delivery to determine full eligibility</a:t>
            </a:r>
            <a:r>
              <a:rPr lang="en-US" sz="2400" dirty="0" smtClean="0"/>
              <a:t>).</a:t>
            </a:r>
          </a:p>
          <a:p>
            <a:pPr marL="457200" lvl="1" indent="0">
              <a:buNone/>
            </a:pPr>
            <a:r>
              <a:rPr lang="en-US" sz="2400" dirty="0"/>
              <a:t/>
            </a:r>
            <a:br>
              <a:rPr lang="en-US" sz="2400" dirty="0"/>
            </a:br>
            <a:r>
              <a:rPr lang="en-US" sz="2400" dirty="0"/>
              <a:t/>
            </a:r>
            <a:br>
              <a:rPr lang="en-US" sz="2400" dirty="0"/>
            </a:br>
            <a:r>
              <a:rPr lang="en-US" sz="2400" dirty="0" smtClean="0">
                <a:solidFill>
                  <a:srgbClr val="FF6600"/>
                </a:solidFill>
              </a:rPr>
              <a:t>If doesn’t qualify may like to try our Simply Delivered Meal</a:t>
            </a:r>
            <a:endParaRPr lang="en-US" sz="2400" dirty="0">
              <a:solidFill>
                <a:srgbClr val="FF66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974" y="3733800"/>
            <a:ext cx="2281024" cy="2386974"/>
          </a:xfrm>
          <a:prstGeom prst="rect">
            <a:avLst/>
          </a:prstGeom>
        </p:spPr>
      </p:pic>
      <p:sp>
        <p:nvSpPr>
          <p:cNvPr id="2" name="TextBox 1"/>
          <p:cNvSpPr txBox="1"/>
          <p:nvPr/>
        </p:nvSpPr>
        <p:spPr>
          <a:xfrm>
            <a:off x="3352800" y="268069"/>
            <a:ext cx="4572000" cy="646331"/>
          </a:xfrm>
          <a:prstGeom prst="rect">
            <a:avLst/>
          </a:prstGeom>
          <a:noFill/>
        </p:spPr>
        <p:txBody>
          <a:bodyPr wrap="square" rtlCol="0">
            <a:spAutoFit/>
          </a:bodyPr>
          <a:lstStyle/>
          <a:p>
            <a:pPr algn="ctr"/>
            <a:r>
              <a:rPr lang="en-US" sz="3600" dirty="0">
                <a:solidFill>
                  <a:srgbClr val="FF6600"/>
                </a:solidFill>
                <a:latin typeface="Times New Roman" panose="02020603050405020304" pitchFamily="18" charset="0"/>
                <a:cs typeface="Times New Roman" panose="02020603050405020304" pitchFamily="18" charset="0"/>
              </a:rPr>
              <a:t>MEALS ON </a:t>
            </a:r>
            <a:r>
              <a:rPr lang="en-US" sz="3600" dirty="0" smtClean="0">
                <a:solidFill>
                  <a:srgbClr val="FF6600"/>
                </a:solidFill>
                <a:latin typeface="Times New Roman" panose="02020603050405020304" pitchFamily="18" charset="0"/>
                <a:cs typeface="Times New Roman" panose="02020603050405020304" pitchFamily="18" charset="0"/>
              </a:rPr>
              <a:t>WHEELS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6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5943600" cy="914400"/>
          </a:xfrm>
        </p:spPr>
        <p:txBody>
          <a:bodyPr/>
          <a:lstStyle/>
          <a:p>
            <a:pPr marL="800100" lvl="1" indent="-342900" algn="ctr"/>
            <a:r>
              <a:rPr lang="en-US" sz="3200" dirty="0" smtClean="0">
                <a:solidFill>
                  <a:srgbClr val="FF6600"/>
                </a:solidFill>
                <a:latin typeface="Times New Roman" panose="02020603050405020304" pitchFamily="18" charset="0"/>
                <a:cs typeface="Times New Roman" panose="02020603050405020304" pitchFamily="18" charset="0"/>
              </a:rPr>
              <a:t>SIMPLY DELIVERED</a:t>
            </a:r>
            <a:endParaRPr lang="en-US" sz="2800" dirty="0">
              <a:solidFill>
                <a:srgbClr val="FF0000"/>
              </a:solidFill>
            </a:endParaRPr>
          </a:p>
        </p:txBody>
      </p:sp>
      <p:sp>
        <p:nvSpPr>
          <p:cNvPr id="3" name="Content Placeholder 2"/>
          <p:cNvSpPr>
            <a:spLocks noGrp="1"/>
          </p:cNvSpPr>
          <p:nvPr>
            <p:ph idx="1"/>
          </p:nvPr>
        </p:nvSpPr>
        <p:spPr>
          <a:xfrm>
            <a:off x="457200" y="1447800"/>
            <a:ext cx="8229600" cy="4830763"/>
          </a:xfrm>
        </p:spPr>
        <p:txBody>
          <a:bodyPr>
            <a:noAutofit/>
          </a:bodyPr>
          <a:lstStyle/>
          <a:p>
            <a:pPr marL="0" indent="0">
              <a:buNone/>
            </a:pPr>
            <a:r>
              <a:rPr lang="en-US" sz="2200" dirty="0"/>
              <a:t>Receive up to 7 meals a week, delivered </a:t>
            </a:r>
            <a:r>
              <a:rPr lang="en-US" sz="2200" dirty="0" smtClean="0"/>
              <a:t>on </a:t>
            </a:r>
            <a:r>
              <a:rPr lang="en-US" sz="2200" dirty="0"/>
              <a:t>a convenient day chosen when </a:t>
            </a:r>
            <a:r>
              <a:rPr lang="en-US" sz="2200" dirty="0" smtClean="0"/>
              <a:t>placing </a:t>
            </a:r>
            <a:r>
              <a:rPr lang="en-US" sz="2200" dirty="0"/>
              <a:t>order. Meals will generally be delivered between 10:30a.m.-12:30p.m. on the day of your choice.</a:t>
            </a:r>
            <a:br>
              <a:rPr lang="en-US" sz="2200" dirty="0"/>
            </a:br>
            <a:r>
              <a:rPr lang="en-US" sz="2200" dirty="0"/>
              <a:t/>
            </a:r>
            <a:br>
              <a:rPr lang="en-US" sz="2200" dirty="0"/>
            </a:br>
            <a:r>
              <a:rPr lang="en-US" sz="2200" dirty="0"/>
              <a:t>Simply Delivered meals arrive frozen so </a:t>
            </a:r>
            <a:r>
              <a:rPr lang="en-US" sz="2200" dirty="0" smtClean="0"/>
              <a:t>can </a:t>
            </a:r>
            <a:r>
              <a:rPr lang="en-US" sz="2200" dirty="0"/>
              <a:t>eat them at </a:t>
            </a:r>
            <a:r>
              <a:rPr lang="en-US" sz="2200" dirty="0" smtClean="0"/>
              <a:t>their </a:t>
            </a:r>
            <a:r>
              <a:rPr lang="en-US" sz="2200" dirty="0"/>
              <a:t>convenience and require no additional preparation - 4-5 minutes in the microwave and your meal is ready. </a:t>
            </a:r>
            <a:r>
              <a:rPr lang="en-US" sz="2200" i="1" dirty="0"/>
              <a:t>(Times will vary by individual microwave.)</a:t>
            </a:r>
            <a:r>
              <a:rPr lang="en-US" sz="2200" dirty="0"/>
              <a:t/>
            </a:r>
            <a:br>
              <a:rPr lang="en-US" sz="2200" dirty="0"/>
            </a:br>
            <a:r>
              <a:rPr lang="en-US" sz="2200" dirty="0"/>
              <a:t/>
            </a:r>
            <a:br>
              <a:rPr lang="en-US" sz="2200" dirty="0"/>
            </a:br>
            <a:r>
              <a:rPr lang="en-US" sz="2200" dirty="0"/>
              <a:t>Simply Delivered meals are available for the low cost of $5.00 per meal, which includes delivery. Meals are purchased in advance. We accept many convenient forms of payment: credit/debit card, cash, or SNAP/food stamps.</a:t>
            </a:r>
            <a:r>
              <a:rPr lang="en-US" sz="2200" dirty="0">
                <a:latin typeface="Comic Sans MS" panose="030F0702030302020204" pitchFamily="66" charset="0"/>
              </a:rPr>
              <a:t/>
            </a:r>
            <a:br>
              <a:rPr lang="en-US" sz="2200" dirty="0">
                <a:latin typeface="Comic Sans MS" panose="030F0702030302020204" pitchFamily="66" charset="0"/>
              </a:rPr>
            </a:br>
            <a:endParaRPr lang="en-US" sz="2200" dirty="0">
              <a:latin typeface="Comic Sans MS" panose="030F0702030302020204" pitchFamily="66" charset="0"/>
            </a:endParaRPr>
          </a:p>
        </p:txBody>
      </p:sp>
    </p:spTree>
    <p:extLst>
      <p:ext uri="{BB962C8B-B14F-4D97-AF65-F5344CB8AC3E}">
        <p14:creationId xmlns:p14="http://schemas.microsoft.com/office/powerpoint/2010/main" val="302220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MAA PowerPoint Template 1.23.2014">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MAA PowerPoint">
      <a:majorFont>
        <a:latin typeface="Trajan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SMAA PowerPoint Template 1.23.2014</Template>
  <TotalTime>645</TotalTime>
  <Words>1033</Words>
  <Application>Microsoft Office PowerPoint</Application>
  <PresentationFormat>On-screen Show (4:3)</PresentationFormat>
  <Paragraphs>207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Comic Sans MS</vt:lpstr>
      <vt:lpstr>Times New Roman</vt:lpstr>
      <vt:lpstr>Trajan Pro</vt:lpstr>
      <vt:lpstr>SMAA PowerPoint Template 1.23.2014</vt:lpstr>
      <vt:lpstr>PowerPoint Presentation</vt:lpstr>
      <vt:lpstr>ORIENTATION FOR NEW VOLUNTEERS</vt:lpstr>
      <vt:lpstr>PowerPoint Presentation</vt:lpstr>
      <vt:lpstr>PowerPoint Presentation</vt:lpstr>
      <vt:lpstr>PowerPoint Presentation</vt:lpstr>
      <vt:lpstr>PowerPoint Presentation</vt:lpstr>
      <vt:lpstr>NUTRITION SERVICES</vt:lpstr>
      <vt:lpstr>PowerPoint Presentation</vt:lpstr>
      <vt:lpstr>SIMPLY DELIVERED</vt:lpstr>
      <vt:lpstr>“AS YOU LIKE IT”</vt:lpstr>
      <vt:lpstr>COMMUNITY CAFES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AGEWELL WORKSHOPS </vt:lpstr>
      <vt:lpstr>AGEWELL WORKSHOPS</vt:lpstr>
      <vt:lpstr>AGEWELL WORKSHOPS</vt:lpstr>
      <vt:lpstr>MAINE SENIOR GAMES</vt:lpstr>
      <vt:lpstr>VOLUNTEER OPPORTUNITIES</vt:lpstr>
      <vt:lpstr>PowerPoint Presentation</vt:lpstr>
      <vt:lpstr>OTHER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LeBlanc</dc:creator>
  <cp:lastModifiedBy>Jessica LeBlanc</cp:lastModifiedBy>
  <cp:revision>113</cp:revision>
  <dcterms:created xsi:type="dcterms:W3CDTF">2014-04-29T17:22:53Z</dcterms:created>
  <dcterms:modified xsi:type="dcterms:W3CDTF">2016-10-24T17:49:58Z</dcterms:modified>
</cp:coreProperties>
</file>